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7" r:id="rId2"/>
    <p:sldId id="256" r:id="rId3"/>
    <p:sldId id="258" r:id="rId4"/>
    <p:sldId id="264" r:id="rId5"/>
    <p:sldId id="259" r:id="rId6"/>
    <p:sldId id="260" r:id="rId7"/>
    <p:sldId id="263" r:id="rId8"/>
    <p:sldId id="266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>
        <p:scale>
          <a:sx n="70" d="100"/>
          <a:sy n="70" d="100"/>
        </p:scale>
        <p:origin x="-82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EA7E4C-51E1-4D09-8253-C241C1636C2F}" type="datetimeFigureOut">
              <a:rPr lang="es-ES" smtClean="0"/>
              <a:pPr/>
              <a:t>26/08/2015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41FD5E-6618-414F-8DC1-10922B50435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41FD5E-6618-414F-8DC1-10922B504352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41FD5E-6618-414F-8DC1-10922B504352}" type="slidenum">
              <a:rPr lang="es-ES" smtClean="0"/>
              <a:pPr/>
              <a:t>2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41FD5E-6618-414F-8DC1-10922B504352}" type="slidenum">
              <a:rPr lang="es-ES" smtClean="0"/>
              <a:pPr/>
              <a:t>3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41FD5E-6618-414F-8DC1-10922B504352}" type="slidenum">
              <a:rPr lang="es-ES" smtClean="0"/>
              <a:pPr/>
              <a:t>4</a:t>
            </a:fld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41FD5E-6618-414F-8DC1-10922B504352}" type="slidenum">
              <a:rPr lang="es-ES" smtClean="0"/>
              <a:pPr/>
              <a:t>5</a:t>
            </a:fld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41FD5E-6618-414F-8DC1-10922B504352}" type="slidenum">
              <a:rPr lang="es-ES" smtClean="0"/>
              <a:pPr/>
              <a:t>6</a:t>
            </a:fld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41FD5E-6618-414F-8DC1-10922B504352}" type="slidenum">
              <a:rPr lang="es-ES" smtClean="0"/>
              <a:pPr/>
              <a:t>7</a:t>
            </a:fld>
            <a:endParaRPr lang="es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41FD5E-6618-414F-8DC1-10922B504352}" type="slidenum">
              <a:rPr lang="es-ES" smtClean="0"/>
              <a:pPr/>
              <a:t>8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F044850-0BE2-420B-80FE-6CBA14F6359D}" type="datetime1">
              <a:rPr lang="es-ES" smtClean="0"/>
              <a:pPr/>
              <a:t>26/08/2015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es-ES" smtClean="0"/>
              <a:t>1</a:t>
            </a:r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E6F9973-B08A-445B-83F3-718A2C016FC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DDF02-6163-4376-8E6B-0B2B02BD2EE5}" type="datetime1">
              <a:rPr lang="es-ES" smtClean="0"/>
              <a:pPr/>
              <a:t>26/08/2015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1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F9973-B08A-445B-83F3-718A2C016FC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C119A-475F-4898-82DA-138FF052DFB4}" type="datetime1">
              <a:rPr lang="es-ES" smtClean="0"/>
              <a:pPr/>
              <a:t>26/08/2015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1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F9973-B08A-445B-83F3-718A2C016FC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2EDB390-507A-4209-A8BC-8D0D6F38E24C}" type="datetime1">
              <a:rPr lang="es-ES" smtClean="0"/>
              <a:pPr/>
              <a:t>26/08/2015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E6F9973-B08A-445B-83F3-718A2C016FC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s-ES" smtClean="0"/>
              <a:t>1</a:t>
            </a:r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3791885-FFA0-4EC4-866E-52EAE64482BC}" type="datetime1">
              <a:rPr lang="es-ES" smtClean="0"/>
              <a:pPr/>
              <a:t>26/08/2015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es-ES" smtClean="0"/>
              <a:t>1</a:t>
            </a:r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E6F9973-B08A-445B-83F3-718A2C016FC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ED024-6147-4288-BECA-3662447BA280}" type="datetime1">
              <a:rPr lang="es-ES" smtClean="0"/>
              <a:pPr/>
              <a:t>26/08/2015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1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F9973-B08A-445B-83F3-718A2C016FC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B81B7-CA27-4B2B-9737-5749C5E682F1}" type="datetime1">
              <a:rPr lang="es-ES" smtClean="0"/>
              <a:pPr/>
              <a:t>26/08/2015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1</a:t>
            </a: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F9973-B08A-445B-83F3-718A2C016FC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7A91676-FECC-4E38-9B64-478196D95BAB}" type="datetime1">
              <a:rPr lang="es-ES" smtClean="0"/>
              <a:pPr/>
              <a:t>26/08/2015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E6F9973-B08A-445B-83F3-718A2C016FC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s-ES" smtClean="0"/>
              <a:t>1</a:t>
            </a:r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74E5A-55E8-4676-BF1D-83CE64E1138A}" type="datetime1">
              <a:rPr lang="es-ES" smtClean="0"/>
              <a:pPr/>
              <a:t>26/08/2015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1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F9973-B08A-445B-83F3-718A2C016FC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2CF2945-4C61-4650-97EC-0E9462066492}" type="datetime1">
              <a:rPr lang="es-ES" smtClean="0"/>
              <a:pPr/>
              <a:t>26/08/2015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E6F9973-B08A-445B-83F3-718A2C016FC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s-ES" smtClean="0"/>
              <a:t>1</a:t>
            </a:r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10B07CC-8B69-4756-B92C-2E05BC3F2C00}" type="datetime1">
              <a:rPr lang="es-ES" smtClean="0"/>
              <a:pPr/>
              <a:t>26/08/2015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E6F9973-B08A-445B-83F3-718A2C016FC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s-ES" smtClean="0"/>
              <a:t>1</a:t>
            </a:r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30DC6E9-9411-486E-9C87-A9385EE0DA4B}" type="datetime1">
              <a:rPr lang="es-ES" smtClean="0"/>
              <a:pPr/>
              <a:t>26/08/2015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1</a:t>
            </a:r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E6F9973-B08A-445B-83F3-718A2C016FC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://blogs.magicjudges.org/o/disqualification-process-es/" TargetMode="Externa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2195736" y="1844824"/>
            <a:ext cx="6696744" cy="2520280"/>
          </a:xfrm>
        </p:spPr>
        <p:txBody>
          <a:bodyPr>
            <a:noAutofit/>
          </a:bodyPr>
          <a:lstStyle/>
          <a:p>
            <a:pPr algn="ctr"/>
            <a:r>
              <a:rPr lang="es-ES" sz="4800" dirty="0" smtClean="0">
                <a:solidFill>
                  <a:srgbClr val="FFFFFF"/>
                </a:solidFill>
              </a:rPr>
              <a:t>CÓMO DAR UNA DESCALIFICACIÓN</a:t>
            </a:r>
            <a:br>
              <a:rPr lang="es-ES" sz="4800" dirty="0" smtClean="0">
                <a:solidFill>
                  <a:srgbClr val="FFFFFF"/>
                </a:solidFill>
              </a:rPr>
            </a:br>
            <a:endParaRPr lang="es-ES" sz="4800" dirty="0">
              <a:solidFill>
                <a:srgbClr val="FFFFFF"/>
              </a:solidFill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2286000" y="5733256"/>
            <a:ext cx="6172200" cy="641666"/>
          </a:xfrm>
        </p:spPr>
        <p:txBody>
          <a:bodyPr/>
          <a:lstStyle/>
          <a:p>
            <a:pPr algn="r"/>
            <a:r>
              <a:rPr lang="es-ES" dirty="0" smtClean="0">
                <a:solidFill>
                  <a:srgbClr val="FFFFFF"/>
                </a:solidFill>
              </a:rPr>
              <a:t> Jorge </a:t>
            </a:r>
            <a:r>
              <a:rPr lang="es-ES" dirty="0" err="1" smtClean="0">
                <a:solidFill>
                  <a:srgbClr val="FFFFFF"/>
                </a:solidFill>
              </a:rPr>
              <a:t>Requesens</a:t>
            </a:r>
            <a:endParaRPr lang="es-ES" dirty="0"/>
          </a:p>
        </p:txBody>
      </p:sp>
      <p:pic>
        <p:nvPicPr>
          <p:cNvPr id="1032" name="Picture 8" descr="D:\Documentos\magic\whit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4184" y="4482360"/>
            <a:ext cx="432048" cy="432048"/>
          </a:xfrm>
          <a:prstGeom prst="rect">
            <a:avLst/>
          </a:prstGeom>
          <a:noFill/>
        </p:spPr>
      </p:pic>
      <p:pic>
        <p:nvPicPr>
          <p:cNvPr id="1033" name="Picture 9" descr="D:\Documentos\magic\magic judge logo copi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-451689" y="1057998"/>
            <a:ext cx="2564053" cy="1224136"/>
          </a:xfrm>
          <a:prstGeom prst="rect">
            <a:avLst/>
          </a:prstGeom>
          <a:noFill/>
        </p:spPr>
      </p:pic>
      <p:pic>
        <p:nvPicPr>
          <p:cNvPr id="1037" name="Picture 13" descr="D:\Documentos\magic\blu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3356992"/>
            <a:ext cx="1440160" cy="1440160"/>
          </a:xfrm>
          <a:prstGeom prst="rect">
            <a:avLst/>
          </a:prstGeom>
          <a:noFill/>
        </p:spPr>
      </p:pic>
      <p:pic>
        <p:nvPicPr>
          <p:cNvPr id="1038" name="Picture 14" descr="D:\Documentos\magic\gree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55686" y="5733256"/>
            <a:ext cx="432048" cy="432048"/>
          </a:xfrm>
          <a:prstGeom prst="rect">
            <a:avLst/>
          </a:prstGeom>
          <a:noFill/>
        </p:spPr>
      </p:pic>
      <p:pic>
        <p:nvPicPr>
          <p:cNvPr id="1039" name="Picture 15" descr="D:\Documentos\magic\black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75676" y="4825229"/>
            <a:ext cx="720080" cy="720080"/>
          </a:xfrm>
          <a:prstGeom prst="rect">
            <a:avLst/>
          </a:prstGeom>
          <a:noFill/>
        </p:spPr>
      </p:pic>
      <p:pic>
        <p:nvPicPr>
          <p:cNvPr id="1040" name="Picture 16" descr="D:\Documentos\magic\red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39512" y="5389260"/>
            <a:ext cx="432048" cy="4320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2267744" y="260648"/>
            <a:ext cx="6172200" cy="936104"/>
          </a:xfrm>
        </p:spPr>
        <p:txBody>
          <a:bodyPr/>
          <a:lstStyle/>
          <a:p>
            <a:pPr algn="ctr"/>
            <a:r>
              <a:rPr lang="es-ES" u="sng" dirty="0" smtClean="0">
                <a:solidFill>
                  <a:srgbClr val="FFFFFF"/>
                </a:solidFill>
              </a:rPr>
              <a:t>ÍNDICE</a:t>
            </a:r>
            <a:endParaRPr lang="es-ES" u="sng" dirty="0">
              <a:solidFill>
                <a:srgbClr val="FFFFFF"/>
              </a:solidFill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2627784" y="1844824"/>
            <a:ext cx="5976664" cy="4530098"/>
          </a:xfrm>
        </p:spPr>
        <p:txBody>
          <a:bodyPr/>
          <a:lstStyle/>
          <a:p>
            <a:r>
              <a:rPr lang="es-ES" dirty="0" smtClean="0">
                <a:solidFill>
                  <a:srgbClr val="FFFFFF"/>
                </a:solidFill>
              </a:rPr>
              <a:t>1.- Recordatorio: introducir investigación JC</a:t>
            </a:r>
          </a:p>
          <a:p>
            <a:endParaRPr lang="es-ES" dirty="0" smtClean="0">
              <a:solidFill>
                <a:srgbClr val="FFFFFF"/>
              </a:solidFill>
            </a:endParaRPr>
          </a:p>
          <a:p>
            <a:r>
              <a:rPr lang="es-ES" dirty="0" smtClean="0">
                <a:solidFill>
                  <a:srgbClr val="FFFFFF"/>
                </a:solidFill>
              </a:rPr>
              <a:t>2.- Investigación</a:t>
            </a:r>
          </a:p>
          <a:p>
            <a:endParaRPr lang="es-ES" dirty="0" smtClean="0">
              <a:solidFill>
                <a:srgbClr val="FFFFFF"/>
              </a:solidFill>
            </a:endParaRPr>
          </a:p>
          <a:p>
            <a:r>
              <a:rPr lang="es-ES" dirty="0" smtClean="0">
                <a:solidFill>
                  <a:srgbClr val="FFFFFF"/>
                </a:solidFill>
              </a:rPr>
              <a:t>3.- Encuadrar la infracción</a:t>
            </a:r>
          </a:p>
          <a:p>
            <a:endParaRPr lang="es-ES" dirty="0" smtClean="0">
              <a:solidFill>
                <a:srgbClr val="FFFFFF"/>
              </a:solidFill>
            </a:endParaRPr>
          </a:p>
          <a:p>
            <a:r>
              <a:rPr lang="es-ES" dirty="0" smtClean="0">
                <a:solidFill>
                  <a:srgbClr val="FFFFFF"/>
                </a:solidFill>
              </a:rPr>
              <a:t>4.- Comunicar la sanción</a:t>
            </a:r>
          </a:p>
          <a:p>
            <a:endParaRPr lang="es-ES" dirty="0" smtClean="0">
              <a:solidFill>
                <a:srgbClr val="FFFFFF"/>
              </a:solidFill>
            </a:endParaRPr>
          </a:p>
          <a:p>
            <a:r>
              <a:rPr lang="es-ES" dirty="0" smtClean="0">
                <a:solidFill>
                  <a:srgbClr val="FFFFFF"/>
                </a:solidFill>
              </a:rPr>
              <a:t>5.- Situaciones típicas</a:t>
            </a:r>
          </a:p>
          <a:p>
            <a:endParaRPr lang="es-ES" dirty="0" smtClean="0">
              <a:solidFill>
                <a:srgbClr val="FFFFFF"/>
              </a:solidFill>
            </a:endParaRPr>
          </a:p>
          <a:p>
            <a:r>
              <a:rPr lang="es-ES" dirty="0" smtClean="0">
                <a:solidFill>
                  <a:srgbClr val="FFFFFF"/>
                </a:solidFill>
              </a:rPr>
              <a:t>6.- Preguntas y </a:t>
            </a:r>
            <a:r>
              <a:rPr lang="es-ES" dirty="0" err="1" smtClean="0">
                <a:solidFill>
                  <a:srgbClr val="FFFFFF"/>
                </a:solidFill>
              </a:rPr>
              <a:t>feedback</a:t>
            </a:r>
            <a:endParaRPr lang="es-ES" dirty="0">
              <a:solidFill>
                <a:srgbClr val="FFFFFF"/>
              </a:solidFill>
            </a:endParaRPr>
          </a:p>
        </p:txBody>
      </p:sp>
      <p:pic>
        <p:nvPicPr>
          <p:cNvPr id="1032" name="Picture 8" descr="D:\Documentos\magic\whit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4184" y="4482360"/>
            <a:ext cx="432048" cy="432048"/>
          </a:xfrm>
          <a:prstGeom prst="rect">
            <a:avLst/>
          </a:prstGeom>
          <a:noFill/>
        </p:spPr>
      </p:pic>
      <p:pic>
        <p:nvPicPr>
          <p:cNvPr id="1033" name="Picture 9" descr="D:\Documentos\magic\magic judge logo copi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-451689" y="1057998"/>
            <a:ext cx="2564053" cy="1224136"/>
          </a:xfrm>
          <a:prstGeom prst="rect">
            <a:avLst/>
          </a:prstGeom>
          <a:noFill/>
        </p:spPr>
      </p:pic>
      <p:pic>
        <p:nvPicPr>
          <p:cNvPr id="1037" name="Picture 13" descr="D:\Documentos\magic\blu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3356992"/>
            <a:ext cx="1440160" cy="1440160"/>
          </a:xfrm>
          <a:prstGeom prst="rect">
            <a:avLst/>
          </a:prstGeom>
          <a:noFill/>
        </p:spPr>
      </p:pic>
      <p:pic>
        <p:nvPicPr>
          <p:cNvPr id="1038" name="Picture 14" descr="D:\Documentos\magic\gree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55686" y="5733256"/>
            <a:ext cx="432048" cy="432048"/>
          </a:xfrm>
          <a:prstGeom prst="rect">
            <a:avLst/>
          </a:prstGeom>
          <a:noFill/>
        </p:spPr>
      </p:pic>
      <p:pic>
        <p:nvPicPr>
          <p:cNvPr id="1039" name="Picture 15" descr="D:\Documentos\magic\black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75676" y="4825229"/>
            <a:ext cx="720080" cy="720080"/>
          </a:xfrm>
          <a:prstGeom prst="rect">
            <a:avLst/>
          </a:prstGeom>
          <a:noFill/>
        </p:spPr>
      </p:pic>
      <p:pic>
        <p:nvPicPr>
          <p:cNvPr id="1040" name="Picture 16" descr="D:\Documentos\magic\red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39512" y="5389260"/>
            <a:ext cx="432048" cy="4320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2159224" y="836712"/>
            <a:ext cx="6984776" cy="720080"/>
          </a:xfrm>
        </p:spPr>
        <p:txBody>
          <a:bodyPr>
            <a:noAutofit/>
          </a:bodyPr>
          <a:lstStyle/>
          <a:p>
            <a:r>
              <a:rPr lang="es-ES" sz="2600" u="sng" dirty="0" smtClean="0">
                <a:solidFill>
                  <a:srgbClr val="FFFFFF"/>
                </a:solidFill>
                <a:latin typeface="Lucida Calligraphy" pitchFamily="66" charset="0"/>
              </a:rPr>
              <a:t>1.- Recordatorio: introducir </a:t>
            </a:r>
            <a:r>
              <a:rPr lang="es-ES" sz="2600" u="sng" dirty="0" err="1" smtClean="0">
                <a:solidFill>
                  <a:srgbClr val="FFFFFF"/>
                </a:solidFill>
                <a:latin typeface="Lucida Calligraphy" pitchFamily="66" charset="0"/>
              </a:rPr>
              <a:t>investicación</a:t>
            </a:r>
            <a:r>
              <a:rPr lang="es-ES" sz="2600" u="sng" dirty="0" smtClean="0">
                <a:solidFill>
                  <a:srgbClr val="FFFFFF"/>
                </a:solidFill>
                <a:latin typeface="Lucida Calligraphy" pitchFamily="66" charset="0"/>
              </a:rPr>
              <a:t> en el </a:t>
            </a:r>
            <a:r>
              <a:rPr lang="es-ES" sz="2600" u="sng" dirty="0" err="1" smtClean="0">
                <a:solidFill>
                  <a:srgbClr val="FFFFFF"/>
                </a:solidFill>
                <a:latin typeface="Lucida Calligraphy" pitchFamily="66" charset="0"/>
              </a:rPr>
              <a:t>judge</a:t>
            </a:r>
            <a:r>
              <a:rPr lang="es-ES" sz="2600" u="sng" dirty="0" smtClean="0">
                <a:solidFill>
                  <a:srgbClr val="FFFFFF"/>
                </a:solidFill>
                <a:latin typeface="Lucida Calligraphy" pitchFamily="66" charset="0"/>
              </a:rPr>
              <a:t> center</a:t>
            </a:r>
            <a:endParaRPr lang="es-ES" sz="2600" dirty="0">
              <a:solidFill>
                <a:srgbClr val="FFFFFF"/>
              </a:solidFill>
              <a:latin typeface="Lucida Calligraphy" pitchFamily="66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2483768" y="2492896"/>
            <a:ext cx="5832648" cy="3456384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rgbClr val="FFFFFF"/>
                </a:solidFill>
              </a:rPr>
              <a:t>- Iniciar sesión</a:t>
            </a:r>
          </a:p>
          <a:p>
            <a:r>
              <a:rPr lang="es-ES" dirty="0" smtClean="0">
                <a:solidFill>
                  <a:srgbClr val="FFFFFF"/>
                </a:solidFill>
              </a:rPr>
              <a:t>- Pestaña “investigaciones”</a:t>
            </a:r>
          </a:p>
          <a:p>
            <a:r>
              <a:rPr lang="es-ES" dirty="0" smtClean="0">
                <a:solidFill>
                  <a:srgbClr val="FFFFFF"/>
                </a:solidFill>
              </a:rPr>
              <a:t>- </a:t>
            </a:r>
            <a:r>
              <a:rPr lang="es-ES" dirty="0" err="1" smtClean="0">
                <a:solidFill>
                  <a:srgbClr val="FFFFFF"/>
                </a:solidFill>
              </a:rPr>
              <a:t>Subpestaña</a:t>
            </a:r>
            <a:r>
              <a:rPr lang="es-ES" dirty="0" smtClean="0">
                <a:solidFill>
                  <a:srgbClr val="FFFFFF"/>
                </a:solidFill>
              </a:rPr>
              <a:t> “crear”</a:t>
            </a:r>
          </a:p>
          <a:p>
            <a:r>
              <a:rPr lang="es-ES" dirty="0" smtClean="0">
                <a:solidFill>
                  <a:srgbClr val="FFFFFF"/>
                </a:solidFill>
              </a:rPr>
              <a:t>- Datos: número de sanción, fecha, lugar, etc.</a:t>
            </a:r>
          </a:p>
          <a:p>
            <a:r>
              <a:rPr lang="es-ES" dirty="0" smtClean="0">
                <a:solidFill>
                  <a:srgbClr val="FFFFFF"/>
                </a:solidFill>
              </a:rPr>
              <a:t>- Declaración del juez principal</a:t>
            </a:r>
          </a:p>
          <a:p>
            <a:r>
              <a:rPr lang="es-ES" dirty="0" smtClean="0">
                <a:solidFill>
                  <a:srgbClr val="FFFFFF"/>
                </a:solidFill>
              </a:rPr>
              <a:t>- Declaración del descalificado(s)</a:t>
            </a:r>
          </a:p>
          <a:p>
            <a:r>
              <a:rPr lang="es-ES" dirty="0" smtClean="0">
                <a:solidFill>
                  <a:srgbClr val="FFFFFF"/>
                </a:solidFill>
              </a:rPr>
              <a:t>- Declaración de los jueces involucrados</a:t>
            </a:r>
          </a:p>
          <a:p>
            <a:r>
              <a:rPr lang="es-ES" dirty="0" smtClean="0">
                <a:solidFill>
                  <a:srgbClr val="FFFFFF"/>
                </a:solidFill>
              </a:rPr>
              <a:t>- Declaración de los oponentes / testigos</a:t>
            </a:r>
          </a:p>
          <a:p>
            <a:r>
              <a:rPr lang="es-ES" dirty="0" smtClean="0">
                <a:solidFill>
                  <a:srgbClr val="FFFFFF"/>
                </a:solidFill>
              </a:rPr>
              <a:t>- Clic en “enviar”</a:t>
            </a:r>
            <a:endParaRPr lang="es-ES" dirty="0">
              <a:solidFill>
                <a:srgbClr val="FFFFFF"/>
              </a:solidFill>
            </a:endParaRPr>
          </a:p>
        </p:txBody>
      </p:sp>
      <p:pic>
        <p:nvPicPr>
          <p:cNvPr id="1032" name="Picture 8" descr="D:\Documentos\magic\whit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4184" y="4482360"/>
            <a:ext cx="432048" cy="432048"/>
          </a:xfrm>
          <a:prstGeom prst="rect">
            <a:avLst/>
          </a:prstGeom>
          <a:noFill/>
        </p:spPr>
      </p:pic>
      <p:pic>
        <p:nvPicPr>
          <p:cNvPr id="1033" name="Picture 9" descr="D:\Documentos\magic\magic judge logo copi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-451689" y="1057998"/>
            <a:ext cx="2564053" cy="1224136"/>
          </a:xfrm>
          <a:prstGeom prst="rect">
            <a:avLst/>
          </a:prstGeom>
          <a:noFill/>
        </p:spPr>
      </p:pic>
      <p:pic>
        <p:nvPicPr>
          <p:cNvPr id="1037" name="Picture 13" descr="D:\Documentos\magic\blu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3356992"/>
            <a:ext cx="1440160" cy="1440160"/>
          </a:xfrm>
          <a:prstGeom prst="rect">
            <a:avLst/>
          </a:prstGeom>
          <a:noFill/>
        </p:spPr>
      </p:pic>
      <p:pic>
        <p:nvPicPr>
          <p:cNvPr id="1038" name="Picture 14" descr="D:\Documentos\magic\gree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55686" y="5733256"/>
            <a:ext cx="432048" cy="432048"/>
          </a:xfrm>
          <a:prstGeom prst="rect">
            <a:avLst/>
          </a:prstGeom>
          <a:noFill/>
        </p:spPr>
      </p:pic>
      <p:pic>
        <p:nvPicPr>
          <p:cNvPr id="1039" name="Picture 15" descr="D:\Documentos\magic\black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75676" y="4825229"/>
            <a:ext cx="720080" cy="720080"/>
          </a:xfrm>
          <a:prstGeom prst="rect">
            <a:avLst/>
          </a:prstGeom>
          <a:noFill/>
        </p:spPr>
      </p:pic>
      <p:pic>
        <p:nvPicPr>
          <p:cNvPr id="1040" name="Picture 16" descr="D:\Documentos\magic\red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39512" y="5389260"/>
            <a:ext cx="432048" cy="4320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2159224" y="836712"/>
            <a:ext cx="6984776" cy="720080"/>
          </a:xfrm>
        </p:spPr>
        <p:txBody>
          <a:bodyPr>
            <a:noAutofit/>
          </a:bodyPr>
          <a:lstStyle/>
          <a:p>
            <a:r>
              <a:rPr lang="es-ES" sz="2600" u="sng" dirty="0" smtClean="0">
                <a:solidFill>
                  <a:srgbClr val="FFFFFF"/>
                </a:solidFill>
                <a:latin typeface="Lucida Calligraphy" pitchFamily="66" charset="0"/>
              </a:rPr>
              <a:t>2.- Investigación</a:t>
            </a:r>
            <a:endParaRPr lang="es-ES" sz="2600" dirty="0">
              <a:solidFill>
                <a:srgbClr val="FFFFFF"/>
              </a:solidFill>
              <a:latin typeface="Lucida Calligraphy" pitchFamily="66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2483768" y="1988840"/>
            <a:ext cx="5976664" cy="3960440"/>
          </a:xfrm>
        </p:spPr>
        <p:txBody>
          <a:bodyPr>
            <a:normAutofit lnSpcReduction="10000"/>
          </a:bodyPr>
          <a:lstStyle/>
          <a:p>
            <a:r>
              <a:rPr lang="es-ES" dirty="0" smtClean="0">
                <a:solidFill>
                  <a:srgbClr val="FFFFFF"/>
                </a:solidFill>
              </a:rPr>
              <a:t>- </a:t>
            </a:r>
            <a:r>
              <a:rPr lang="es-ES" dirty="0" smtClean="0">
                <a:solidFill>
                  <a:srgbClr val="FFFFFF"/>
                </a:solidFill>
                <a:hlinkClick r:id="rId3"/>
              </a:rPr>
              <a:t>http://blogs.magicjudges.org/o/disqualification-process-es/</a:t>
            </a:r>
            <a:endParaRPr lang="es-ES" dirty="0" smtClean="0">
              <a:solidFill>
                <a:srgbClr val="FFFFFF"/>
              </a:solidFill>
            </a:endParaRPr>
          </a:p>
          <a:p>
            <a:endParaRPr lang="es-ES" dirty="0" smtClean="0">
              <a:solidFill>
                <a:srgbClr val="FFFFFF"/>
              </a:solidFill>
            </a:endParaRPr>
          </a:p>
          <a:p>
            <a:r>
              <a:rPr lang="es-ES" dirty="0" smtClean="0">
                <a:solidFill>
                  <a:srgbClr val="FFFFFF"/>
                </a:solidFill>
              </a:rPr>
              <a:t>- Obtener el testimonio del juez de piso</a:t>
            </a:r>
          </a:p>
          <a:p>
            <a:endParaRPr lang="es-ES" dirty="0" smtClean="0">
              <a:solidFill>
                <a:srgbClr val="FFFFFF"/>
              </a:solidFill>
            </a:endParaRPr>
          </a:p>
          <a:p>
            <a:r>
              <a:rPr lang="es-ES" dirty="0" smtClean="0">
                <a:solidFill>
                  <a:srgbClr val="FFFFFF"/>
                </a:solidFill>
              </a:rPr>
              <a:t>- Recopilar todos los datos y evidencias necesarias</a:t>
            </a:r>
          </a:p>
          <a:p>
            <a:endParaRPr lang="es-ES" dirty="0" smtClean="0">
              <a:solidFill>
                <a:srgbClr val="FFFFFF"/>
              </a:solidFill>
            </a:endParaRPr>
          </a:p>
          <a:p>
            <a:r>
              <a:rPr lang="es-ES" dirty="0" smtClean="0">
                <a:solidFill>
                  <a:srgbClr val="FFFFFF"/>
                </a:solidFill>
              </a:rPr>
              <a:t>- Hablar en privado con los afectados</a:t>
            </a:r>
          </a:p>
          <a:p>
            <a:pPr>
              <a:buFontTx/>
              <a:buChar char="-"/>
            </a:pPr>
            <a:endParaRPr lang="es-ES" dirty="0" smtClean="0">
              <a:solidFill>
                <a:srgbClr val="FFFFFF"/>
              </a:solidFill>
            </a:endParaRPr>
          </a:p>
          <a:p>
            <a:r>
              <a:rPr lang="es-ES" dirty="0" smtClean="0">
                <a:solidFill>
                  <a:srgbClr val="FFFFFF"/>
                </a:solidFill>
              </a:rPr>
              <a:t>- Re-evaluar la situación con todos los datos y tomar una decisión (aparte, involucrar a otros jueces)</a:t>
            </a:r>
          </a:p>
        </p:txBody>
      </p:sp>
      <p:pic>
        <p:nvPicPr>
          <p:cNvPr id="1032" name="Picture 8" descr="D:\Documentos\magic\whit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54184" y="4482360"/>
            <a:ext cx="432048" cy="432048"/>
          </a:xfrm>
          <a:prstGeom prst="rect">
            <a:avLst/>
          </a:prstGeom>
          <a:noFill/>
        </p:spPr>
      </p:pic>
      <p:pic>
        <p:nvPicPr>
          <p:cNvPr id="1033" name="Picture 9" descr="D:\Documentos\magic\magic judge logo copia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6200000">
            <a:off x="-451689" y="1057998"/>
            <a:ext cx="2564053" cy="1224136"/>
          </a:xfrm>
          <a:prstGeom prst="rect">
            <a:avLst/>
          </a:prstGeom>
          <a:noFill/>
        </p:spPr>
      </p:pic>
      <p:pic>
        <p:nvPicPr>
          <p:cNvPr id="1037" name="Picture 13" descr="D:\Documentos\magic\blue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9552" y="3356992"/>
            <a:ext cx="1440160" cy="1440160"/>
          </a:xfrm>
          <a:prstGeom prst="rect">
            <a:avLst/>
          </a:prstGeom>
          <a:noFill/>
        </p:spPr>
      </p:pic>
      <p:pic>
        <p:nvPicPr>
          <p:cNvPr id="1038" name="Picture 14" descr="D:\Documentos\magic\green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555686" y="5733256"/>
            <a:ext cx="432048" cy="432048"/>
          </a:xfrm>
          <a:prstGeom prst="rect">
            <a:avLst/>
          </a:prstGeom>
          <a:noFill/>
        </p:spPr>
      </p:pic>
      <p:pic>
        <p:nvPicPr>
          <p:cNvPr id="1039" name="Picture 15" descr="D:\Documentos\magic\black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275676" y="4825229"/>
            <a:ext cx="720080" cy="720080"/>
          </a:xfrm>
          <a:prstGeom prst="rect">
            <a:avLst/>
          </a:prstGeom>
          <a:noFill/>
        </p:spPr>
      </p:pic>
      <p:pic>
        <p:nvPicPr>
          <p:cNvPr id="1040" name="Picture 16" descr="D:\Documentos\magic\red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939512" y="5389260"/>
            <a:ext cx="432048" cy="4320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FFFFFF"/>
                </a:solidFill>
              </a:rPr>
              <a:t> </a:t>
            </a:r>
            <a:endParaRPr lang="es-ES" dirty="0">
              <a:solidFill>
                <a:srgbClr val="FFFFFF"/>
              </a:solidFill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3275856" y="2276872"/>
            <a:ext cx="5112568" cy="3024336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rgbClr val="FFFFFF"/>
                </a:solidFill>
              </a:rPr>
              <a:t> </a:t>
            </a:r>
            <a:endParaRPr lang="es-ES" dirty="0">
              <a:solidFill>
                <a:srgbClr val="FFFFFF"/>
              </a:solidFill>
            </a:endParaRPr>
          </a:p>
        </p:txBody>
      </p:sp>
      <p:pic>
        <p:nvPicPr>
          <p:cNvPr id="1032" name="Picture 8" descr="D:\Documentos\magic\whit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4184" y="4482360"/>
            <a:ext cx="432048" cy="432048"/>
          </a:xfrm>
          <a:prstGeom prst="rect">
            <a:avLst/>
          </a:prstGeom>
          <a:noFill/>
        </p:spPr>
      </p:pic>
      <p:pic>
        <p:nvPicPr>
          <p:cNvPr id="1033" name="Picture 9" descr="D:\Documentos\magic\magic judge logo copi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-451689" y="1057998"/>
            <a:ext cx="2564053" cy="1224136"/>
          </a:xfrm>
          <a:prstGeom prst="rect">
            <a:avLst/>
          </a:prstGeom>
          <a:noFill/>
        </p:spPr>
      </p:pic>
      <p:pic>
        <p:nvPicPr>
          <p:cNvPr id="1037" name="Picture 13" descr="D:\Documentos\magic\blu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3356992"/>
            <a:ext cx="1440160" cy="1440160"/>
          </a:xfrm>
          <a:prstGeom prst="rect">
            <a:avLst/>
          </a:prstGeom>
          <a:noFill/>
        </p:spPr>
      </p:pic>
      <p:pic>
        <p:nvPicPr>
          <p:cNvPr id="1038" name="Picture 14" descr="D:\Documentos\magic\gree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55686" y="5733256"/>
            <a:ext cx="432048" cy="432048"/>
          </a:xfrm>
          <a:prstGeom prst="rect">
            <a:avLst/>
          </a:prstGeom>
          <a:noFill/>
        </p:spPr>
      </p:pic>
      <p:pic>
        <p:nvPicPr>
          <p:cNvPr id="1039" name="Picture 15" descr="D:\Documentos\magic\black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75676" y="4825229"/>
            <a:ext cx="720080" cy="720080"/>
          </a:xfrm>
          <a:prstGeom prst="rect">
            <a:avLst/>
          </a:prstGeom>
          <a:noFill/>
        </p:spPr>
      </p:pic>
      <p:pic>
        <p:nvPicPr>
          <p:cNvPr id="1040" name="Picture 16" descr="D:\Documentos\magic\red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39512" y="5389260"/>
            <a:ext cx="432048" cy="432048"/>
          </a:xfrm>
          <a:prstGeom prst="rect">
            <a:avLst/>
          </a:prstGeom>
          <a:noFill/>
        </p:spPr>
      </p:pic>
      <p:sp>
        <p:nvSpPr>
          <p:cNvPr id="14" name="3 Título"/>
          <p:cNvSpPr txBox="1">
            <a:spLocks/>
          </p:cNvSpPr>
          <p:nvPr/>
        </p:nvSpPr>
        <p:spPr>
          <a:xfrm>
            <a:off x="2159224" y="836712"/>
            <a:ext cx="6984776" cy="72008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600" b="1" u="sng" cap="small" noProof="0" dirty="0">
                <a:solidFill>
                  <a:srgbClr val="FFFFFF"/>
                </a:solidFill>
                <a:latin typeface="Lucida Calligraphy" pitchFamily="66" charset="0"/>
                <a:ea typeface="+mj-ea"/>
                <a:cs typeface="+mj-cs"/>
              </a:rPr>
              <a:t>3</a:t>
            </a:r>
            <a:r>
              <a:rPr kumimoji="0" lang="es-ES" sz="2600" b="1" i="0" u="sng" strike="noStrike" kern="1200" cap="sm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Calligraphy" pitchFamily="66" charset="0"/>
                <a:ea typeface="+mj-ea"/>
                <a:cs typeface="+mj-cs"/>
              </a:rPr>
              <a:t>.- Encuadrar</a:t>
            </a:r>
            <a:r>
              <a:rPr kumimoji="0" lang="es-ES" sz="2600" b="1" i="0" u="sng" strike="noStrike" kern="1200" cap="small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Calligraphy" pitchFamily="66" charset="0"/>
                <a:ea typeface="+mj-ea"/>
                <a:cs typeface="+mj-cs"/>
              </a:rPr>
              <a:t> la infracción</a:t>
            </a:r>
            <a:endParaRPr kumimoji="0" lang="es-ES" sz="2600" b="1" i="0" u="none" strike="noStrike" kern="1200" cap="small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ucida Calligraphy" pitchFamily="66" charset="0"/>
              <a:ea typeface="+mj-ea"/>
              <a:cs typeface="+mj-cs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2843808" y="2852936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Atención</a:t>
            </a:r>
          </a:p>
          <a:p>
            <a:pPr algn="ctr"/>
            <a:r>
              <a:rPr lang="es-ES" b="1" dirty="0" smtClean="0"/>
              <a:t>(presentación)</a:t>
            </a:r>
            <a:endParaRPr lang="es-ES" b="1" dirty="0"/>
          </a:p>
        </p:txBody>
      </p:sp>
      <p:sp>
        <p:nvSpPr>
          <p:cNvPr id="22" name="21 CuadroTexto"/>
          <p:cNvSpPr txBox="1"/>
          <p:nvPr/>
        </p:nvSpPr>
        <p:spPr>
          <a:xfrm>
            <a:off x="2843808" y="4581128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Deseo</a:t>
            </a:r>
          </a:p>
          <a:p>
            <a:pPr algn="ctr"/>
            <a:r>
              <a:rPr lang="es-ES" b="1" dirty="0" smtClean="0"/>
              <a:t>(objeciones)</a:t>
            </a:r>
            <a:endParaRPr lang="es-ES" b="1" dirty="0"/>
          </a:p>
        </p:txBody>
      </p:sp>
      <p:sp>
        <p:nvSpPr>
          <p:cNvPr id="23" name="22 CuadroTexto"/>
          <p:cNvSpPr txBox="1"/>
          <p:nvPr/>
        </p:nvSpPr>
        <p:spPr>
          <a:xfrm>
            <a:off x="5868144" y="4581128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Acción</a:t>
            </a:r>
          </a:p>
          <a:p>
            <a:pPr algn="ctr"/>
            <a:r>
              <a:rPr lang="es-ES" b="1" dirty="0" smtClean="0"/>
              <a:t>(cierre)</a:t>
            </a:r>
            <a:endParaRPr lang="es-ES" b="1" dirty="0"/>
          </a:p>
        </p:txBody>
      </p:sp>
      <p:sp>
        <p:nvSpPr>
          <p:cNvPr id="24" name="4 Subtítulo"/>
          <p:cNvSpPr txBox="1">
            <a:spLocks/>
          </p:cNvSpPr>
          <p:nvPr/>
        </p:nvSpPr>
        <p:spPr>
          <a:xfrm>
            <a:off x="2627784" y="1772816"/>
            <a:ext cx="5976664" cy="223224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- 4.3</a:t>
            </a:r>
            <a:r>
              <a:rPr lang="es-ES" b="1" dirty="0" smtClean="0">
                <a:solidFill>
                  <a:srgbClr val="FFFFFF"/>
                </a:solidFill>
              </a:rPr>
              <a:t>. </a:t>
            </a:r>
            <a:r>
              <a:rPr lang="es-ES" b="1" dirty="0" err="1" smtClean="0">
                <a:solidFill>
                  <a:srgbClr val="FFFFFF"/>
                </a:solidFill>
              </a:rPr>
              <a:t>Improperly</a:t>
            </a:r>
            <a:r>
              <a:rPr lang="es-ES" b="1" dirty="0" smtClean="0">
                <a:solidFill>
                  <a:srgbClr val="FFFFFF"/>
                </a:solidFill>
              </a:rPr>
              <a:t> </a:t>
            </a:r>
            <a:r>
              <a:rPr lang="es-ES" b="1" dirty="0" err="1" smtClean="0">
                <a:solidFill>
                  <a:srgbClr val="FFFFFF"/>
                </a:solidFill>
              </a:rPr>
              <a:t>Determining</a:t>
            </a:r>
            <a:r>
              <a:rPr lang="es-ES" b="1" dirty="0" smtClean="0">
                <a:solidFill>
                  <a:srgbClr val="FFFFFF"/>
                </a:solidFill>
              </a:rPr>
              <a:t> a </a:t>
            </a:r>
            <a:r>
              <a:rPr lang="es-ES" b="1" dirty="0" err="1" smtClean="0">
                <a:solidFill>
                  <a:srgbClr val="FFFFFF"/>
                </a:solidFill>
              </a:rPr>
              <a:t>Winner</a:t>
            </a:r>
            <a:endParaRPr kumimoji="0" lang="es-ES" sz="18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- 4.4. </a:t>
            </a:r>
            <a:r>
              <a:rPr kumimoji="0" lang="es-E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Bribery</a:t>
            </a:r>
            <a:r>
              <a:rPr kumimoji="0" lang="es-E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0" lang="es-E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Wagering</a:t>
            </a:r>
            <a:endParaRPr kumimoji="0" lang="es-ES" sz="18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- 4.5. </a:t>
            </a:r>
            <a:r>
              <a:rPr kumimoji="0" lang="es-E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Aggressive</a:t>
            </a:r>
            <a:r>
              <a:rPr kumimoji="0" lang="es-E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s-E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Behaviour</a:t>
            </a:r>
            <a:endParaRPr kumimoji="0" lang="es-ES" sz="18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- 4.6. </a:t>
            </a:r>
            <a:r>
              <a:rPr kumimoji="0" lang="es-E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Thef</a:t>
            </a:r>
            <a:r>
              <a:rPr lang="es-ES" b="1" dirty="0" smtClean="0">
                <a:solidFill>
                  <a:srgbClr val="FFFFFF"/>
                </a:solidFill>
              </a:rPr>
              <a:t>t </a:t>
            </a:r>
            <a:r>
              <a:rPr kumimoji="0" lang="es-E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 </a:t>
            </a:r>
            <a:r>
              <a:rPr kumimoji="0" lang="es-E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Tournament</a:t>
            </a:r>
            <a:r>
              <a:rPr kumimoji="0" lang="es-ES" sz="1800" b="1" i="0" u="none" strike="noStrike" kern="120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Material</a:t>
            </a:r>
            <a:endParaRPr kumimoji="0" lang="es-ES" sz="18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- 4.7.</a:t>
            </a:r>
            <a:r>
              <a:rPr kumimoji="0" lang="es-ES" sz="1800" b="1" i="0" u="none" strike="noStrike" kern="120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s-ES" sz="1800" b="1" i="0" u="none" strike="noStrike" kern="1200" cap="none" spc="0" normalizeH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Stalling</a:t>
            </a:r>
            <a:endParaRPr kumimoji="0" lang="es-ES" sz="18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- 4.8. </a:t>
            </a:r>
            <a:r>
              <a:rPr kumimoji="0" lang="es-E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Cheating</a:t>
            </a:r>
            <a:endParaRPr kumimoji="0" lang="es-ES" sz="18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0" lang="es-ES" sz="1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4 Subtítulo"/>
          <p:cNvSpPr txBox="1">
            <a:spLocks/>
          </p:cNvSpPr>
          <p:nvPr/>
        </p:nvSpPr>
        <p:spPr>
          <a:xfrm>
            <a:off x="3203848" y="4005064"/>
            <a:ext cx="5472608" cy="172819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lang="es-ES" b="1" noProof="0" dirty="0" smtClean="0">
                <a:solidFill>
                  <a:srgbClr val="FFFFFF"/>
                </a:solidFill>
              </a:rPr>
              <a:t>Condiciones necesarias: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es-ES" sz="1800" b="1" i="0" u="none" strike="noStrike" kern="1200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1)</a:t>
            </a:r>
            <a:r>
              <a:rPr kumimoji="0" lang="es-ES" sz="1800" b="1" i="0" u="none" strike="noStrike" kern="1200" cap="none" spc="0" normalizeH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Debe haberse roto una regla</a:t>
            </a:r>
            <a:endParaRPr kumimoji="0" lang="es-ES" sz="18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2) Debe haber intención de sacar ventaja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lang="es-ES" b="1" dirty="0" smtClean="0">
                <a:solidFill>
                  <a:srgbClr val="FFFFFF"/>
                </a:solidFill>
              </a:rPr>
              <a:t>3) Debe saber que está mal</a:t>
            </a:r>
            <a:endParaRPr kumimoji="0" lang="es-ES" sz="18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Char char="-"/>
              <a:tabLst/>
              <a:defRPr/>
            </a:pPr>
            <a:endParaRPr kumimoji="0" lang="es-ES" sz="1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15" grpId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FFFFFF"/>
                </a:solidFill>
              </a:rPr>
              <a:t> </a:t>
            </a:r>
            <a:endParaRPr lang="es-ES" dirty="0">
              <a:solidFill>
                <a:srgbClr val="FFFFFF"/>
              </a:solidFill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FFFFFF"/>
                </a:solidFill>
              </a:rPr>
              <a:t> </a:t>
            </a:r>
            <a:endParaRPr lang="es-ES" dirty="0"/>
          </a:p>
        </p:txBody>
      </p:sp>
      <p:pic>
        <p:nvPicPr>
          <p:cNvPr id="1032" name="Picture 8" descr="D:\Documentos\magic\whit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4184" y="4482360"/>
            <a:ext cx="432048" cy="432048"/>
          </a:xfrm>
          <a:prstGeom prst="rect">
            <a:avLst/>
          </a:prstGeom>
          <a:noFill/>
        </p:spPr>
      </p:pic>
      <p:pic>
        <p:nvPicPr>
          <p:cNvPr id="1033" name="Picture 9" descr="D:\Documentos\magic\magic judge logo copi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-451689" y="1057998"/>
            <a:ext cx="2564053" cy="1224136"/>
          </a:xfrm>
          <a:prstGeom prst="rect">
            <a:avLst/>
          </a:prstGeom>
          <a:noFill/>
        </p:spPr>
      </p:pic>
      <p:pic>
        <p:nvPicPr>
          <p:cNvPr id="1037" name="Picture 13" descr="D:\Documentos\magic\blu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3356992"/>
            <a:ext cx="1440160" cy="1440160"/>
          </a:xfrm>
          <a:prstGeom prst="rect">
            <a:avLst/>
          </a:prstGeom>
          <a:noFill/>
        </p:spPr>
      </p:pic>
      <p:pic>
        <p:nvPicPr>
          <p:cNvPr id="1038" name="Picture 14" descr="D:\Documentos\magic\gree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55686" y="5733256"/>
            <a:ext cx="432048" cy="432048"/>
          </a:xfrm>
          <a:prstGeom prst="rect">
            <a:avLst/>
          </a:prstGeom>
          <a:noFill/>
        </p:spPr>
      </p:pic>
      <p:pic>
        <p:nvPicPr>
          <p:cNvPr id="1039" name="Picture 15" descr="D:\Documentos\magic\black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75676" y="4825229"/>
            <a:ext cx="720080" cy="720080"/>
          </a:xfrm>
          <a:prstGeom prst="rect">
            <a:avLst/>
          </a:prstGeom>
          <a:noFill/>
        </p:spPr>
      </p:pic>
      <p:pic>
        <p:nvPicPr>
          <p:cNvPr id="1040" name="Picture 16" descr="D:\Documentos\magic\red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39512" y="5389260"/>
            <a:ext cx="432048" cy="432048"/>
          </a:xfrm>
          <a:prstGeom prst="rect">
            <a:avLst/>
          </a:prstGeom>
          <a:noFill/>
        </p:spPr>
      </p:pic>
      <p:sp>
        <p:nvSpPr>
          <p:cNvPr id="14" name="3 Título"/>
          <p:cNvSpPr txBox="1">
            <a:spLocks/>
          </p:cNvSpPr>
          <p:nvPr/>
        </p:nvSpPr>
        <p:spPr>
          <a:xfrm>
            <a:off x="2051720" y="692696"/>
            <a:ext cx="5256584" cy="72008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sng" strike="noStrike" kern="1200" cap="sm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Calligraphy" pitchFamily="66" charset="0"/>
                <a:ea typeface="+mj-ea"/>
                <a:cs typeface="+mj-cs"/>
              </a:rPr>
              <a:t>4.- Comunicar</a:t>
            </a:r>
            <a:r>
              <a:rPr kumimoji="0" lang="es-ES" sz="2400" b="1" i="0" u="sng" strike="noStrike" kern="1200" cap="small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Calligraphy" pitchFamily="66" charset="0"/>
                <a:ea typeface="+mj-ea"/>
                <a:cs typeface="+mj-cs"/>
              </a:rPr>
              <a:t> la sanción</a:t>
            </a:r>
            <a:endParaRPr kumimoji="0" lang="es-ES" sz="2400" b="1" i="0" u="none" strike="noStrike" kern="1200" cap="small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ucida Calligraphy" pitchFamily="66" charset="0"/>
              <a:ea typeface="+mj-ea"/>
              <a:cs typeface="+mj-cs"/>
            </a:endParaRPr>
          </a:p>
        </p:txBody>
      </p:sp>
      <p:sp>
        <p:nvSpPr>
          <p:cNvPr id="16" name="4 Subtítulo"/>
          <p:cNvSpPr txBox="1">
            <a:spLocks/>
          </p:cNvSpPr>
          <p:nvPr/>
        </p:nvSpPr>
        <p:spPr>
          <a:xfrm>
            <a:off x="2627784" y="1700808"/>
            <a:ext cx="6120680" cy="494116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kumimoji="0" lang="es-E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</a:t>
            </a:r>
            <a:r>
              <a:rPr lang="es-ES" b="1" dirty="0" smtClean="0">
                <a:solidFill>
                  <a:srgbClr val="FFFFFF"/>
                </a:solidFill>
              </a:rPr>
              <a:t> Llevarse aparte al jugador infractor</a:t>
            </a:r>
            <a:endParaRPr kumimoji="0" lang="es-ES" sz="18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0" lang="es-ES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s-ES" sz="1800" b="1" i="0" u="none" strike="noStrike" kern="120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Explicarle lo que ha pasado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lang="es-ES" b="1" baseline="0" dirty="0" smtClean="0">
              <a:solidFill>
                <a:srgbClr val="FFFFFF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s-E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Escuchar su respuesta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0" lang="es-ES" sz="18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s-ES" sz="1800" b="1" i="0" u="none" strike="noStrike" kern="120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Si nada cambia, explicarle que va a ser removido del torneo: evitar usar “expulsado”, “descalificado”, etc.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lang="es-ES" b="1" dirty="0" smtClean="0">
              <a:solidFill>
                <a:srgbClr val="FFFFFF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s-ES" sz="1800" b="1" i="0" u="none" strike="noStrike" kern="120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Decirle que recoja sus cosas, mandar a un juez a por un folio y bolígrafo y acompañarle a un sitio apartado para que escriba su declaración (nombre, DCI y email).</a:t>
            </a:r>
            <a:endParaRPr lang="es-ES" b="1" dirty="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FFFFFF"/>
                </a:solidFill>
              </a:rPr>
              <a:t> </a:t>
            </a:r>
            <a:endParaRPr lang="es-ES" dirty="0">
              <a:solidFill>
                <a:srgbClr val="FFFFFF"/>
              </a:solidFill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2411760" y="2060848"/>
            <a:ext cx="6172200" cy="3738010"/>
          </a:xfrm>
        </p:spPr>
        <p:txBody>
          <a:bodyPr>
            <a:normAutofit fontScale="92500" lnSpcReduction="10000"/>
          </a:bodyPr>
          <a:lstStyle/>
          <a:p>
            <a:r>
              <a:rPr lang="es-ES" dirty="0" smtClean="0">
                <a:solidFill>
                  <a:srgbClr val="FFFFFF"/>
                </a:solidFill>
              </a:rPr>
              <a:t>- La investigación no conduce a nada</a:t>
            </a:r>
          </a:p>
          <a:p>
            <a:endParaRPr lang="es-ES" dirty="0" smtClean="0"/>
          </a:p>
          <a:p>
            <a:r>
              <a:rPr lang="es-ES" dirty="0" smtClean="0">
                <a:solidFill>
                  <a:srgbClr val="FFFFFF"/>
                </a:solidFill>
              </a:rPr>
              <a:t>- El jugador no sabía que era ilegal (sólo </a:t>
            </a:r>
            <a:r>
              <a:rPr lang="es-ES" dirty="0" err="1" smtClean="0">
                <a:solidFill>
                  <a:srgbClr val="FFFFFF"/>
                </a:solidFill>
              </a:rPr>
              <a:t>Cheating</a:t>
            </a:r>
            <a:r>
              <a:rPr lang="es-ES" dirty="0" smtClean="0">
                <a:solidFill>
                  <a:srgbClr val="FFFFFF"/>
                </a:solidFill>
              </a:rPr>
              <a:t>)</a:t>
            </a:r>
          </a:p>
          <a:p>
            <a:endParaRPr lang="es-ES" dirty="0" smtClean="0">
              <a:solidFill>
                <a:srgbClr val="FFFFFF"/>
              </a:solidFill>
            </a:endParaRPr>
          </a:p>
          <a:p>
            <a:r>
              <a:rPr lang="es-ES" dirty="0" smtClean="0">
                <a:solidFill>
                  <a:srgbClr val="FFFFFF"/>
                </a:solidFill>
              </a:rPr>
              <a:t>- Preguntar lo mismo muchas veces siempre da inexactitudes en las respuestas</a:t>
            </a:r>
          </a:p>
          <a:p>
            <a:endParaRPr lang="es-ES" dirty="0" smtClean="0">
              <a:solidFill>
                <a:srgbClr val="FFFFFF"/>
              </a:solidFill>
            </a:endParaRPr>
          </a:p>
          <a:p>
            <a:r>
              <a:rPr lang="es-ES" dirty="0" smtClean="0">
                <a:solidFill>
                  <a:srgbClr val="FFFFFF"/>
                </a:solidFill>
              </a:rPr>
              <a:t>- El jugador no entiende que es una descalificación o lo sobredimensiona</a:t>
            </a:r>
          </a:p>
          <a:p>
            <a:endParaRPr lang="es-ES" dirty="0" smtClean="0">
              <a:solidFill>
                <a:srgbClr val="FFFFFF"/>
              </a:solidFill>
            </a:endParaRPr>
          </a:p>
          <a:p>
            <a:r>
              <a:rPr lang="es-ES" dirty="0" smtClean="0">
                <a:solidFill>
                  <a:srgbClr val="FFFFFF"/>
                </a:solidFill>
              </a:rPr>
              <a:t>- Darse cuenta de un detalle clave al </a:t>
            </a:r>
            <a:r>
              <a:rPr lang="es-ES" dirty="0" err="1" smtClean="0">
                <a:solidFill>
                  <a:srgbClr val="FFFFFF"/>
                </a:solidFill>
              </a:rPr>
              <a:t>explicarselo</a:t>
            </a:r>
            <a:r>
              <a:rPr lang="es-ES" dirty="0" smtClean="0">
                <a:solidFill>
                  <a:srgbClr val="FFFFFF"/>
                </a:solidFill>
              </a:rPr>
              <a:t> aparte al jugador -&gt; por eso no hacer recoger en el momento</a:t>
            </a:r>
            <a:endParaRPr lang="es-ES" dirty="0"/>
          </a:p>
        </p:txBody>
      </p:sp>
      <p:pic>
        <p:nvPicPr>
          <p:cNvPr id="1032" name="Picture 8" descr="D:\Documentos\magic\whit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4184" y="4482360"/>
            <a:ext cx="432048" cy="432048"/>
          </a:xfrm>
          <a:prstGeom prst="rect">
            <a:avLst/>
          </a:prstGeom>
          <a:noFill/>
        </p:spPr>
      </p:pic>
      <p:pic>
        <p:nvPicPr>
          <p:cNvPr id="1033" name="Picture 9" descr="D:\Documentos\magic\magic judge logo copi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-451689" y="1057998"/>
            <a:ext cx="2564053" cy="1224136"/>
          </a:xfrm>
          <a:prstGeom prst="rect">
            <a:avLst/>
          </a:prstGeom>
          <a:noFill/>
        </p:spPr>
      </p:pic>
      <p:pic>
        <p:nvPicPr>
          <p:cNvPr id="1037" name="Picture 13" descr="D:\Documentos\magic\blu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3356992"/>
            <a:ext cx="1440160" cy="1440160"/>
          </a:xfrm>
          <a:prstGeom prst="rect">
            <a:avLst/>
          </a:prstGeom>
          <a:noFill/>
        </p:spPr>
      </p:pic>
      <p:pic>
        <p:nvPicPr>
          <p:cNvPr id="1038" name="Picture 14" descr="D:\Documentos\magic\gree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55686" y="5733256"/>
            <a:ext cx="432048" cy="432048"/>
          </a:xfrm>
          <a:prstGeom prst="rect">
            <a:avLst/>
          </a:prstGeom>
          <a:noFill/>
        </p:spPr>
      </p:pic>
      <p:pic>
        <p:nvPicPr>
          <p:cNvPr id="1039" name="Picture 15" descr="D:\Documentos\magic\black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75676" y="4825229"/>
            <a:ext cx="720080" cy="720080"/>
          </a:xfrm>
          <a:prstGeom prst="rect">
            <a:avLst/>
          </a:prstGeom>
          <a:noFill/>
        </p:spPr>
      </p:pic>
      <p:pic>
        <p:nvPicPr>
          <p:cNvPr id="1040" name="Picture 16" descr="D:\Documentos\magic\red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39512" y="5389260"/>
            <a:ext cx="432048" cy="432048"/>
          </a:xfrm>
          <a:prstGeom prst="rect">
            <a:avLst/>
          </a:prstGeom>
          <a:noFill/>
        </p:spPr>
      </p:pic>
      <p:sp>
        <p:nvSpPr>
          <p:cNvPr id="14" name="3 Título"/>
          <p:cNvSpPr txBox="1">
            <a:spLocks/>
          </p:cNvSpPr>
          <p:nvPr/>
        </p:nvSpPr>
        <p:spPr>
          <a:xfrm>
            <a:off x="2159224" y="836712"/>
            <a:ext cx="6984776" cy="72008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600" b="1" u="sng" cap="small" noProof="0" dirty="0" smtClean="0">
                <a:solidFill>
                  <a:srgbClr val="FFFFFF"/>
                </a:solidFill>
                <a:latin typeface="Lucida Calligraphy" pitchFamily="66" charset="0"/>
                <a:ea typeface="+mj-ea"/>
                <a:cs typeface="+mj-cs"/>
              </a:rPr>
              <a:t>5</a:t>
            </a:r>
            <a:r>
              <a:rPr kumimoji="0" lang="es-ES" sz="2600" b="1" i="0" u="sng" strike="noStrike" kern="1200" cap="sm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Calligraphy" pitchFamily="66" charset="0"/>
                <a:ea typeface="+mj-ea"/>
                <a:cs typeface="+mj-cs"/>
              </a:rPr>
              <a:t>.-</a:t>
            </a:r>
            <a:r>
              <a:rPr kumimoji="0" lang="es-ES" sz="2600" b="1" i="0" u="sng" strike="noStrike" kern="1200" cap="small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Calligraphy" pitchFamily="66" charset="0"/>
                <a:ea typeface="+mj-ea"/>
                <a:cs typeface="+mj-cs"/>
              </a:rPr>
              <a:t> Situaciones típicas</a:t>
            </a:r>
            <a:endParaRPr kumimoji="0" lang="es-ES" sz="2600" b="1" i="0" u="none" strike="noStrike" kern="1200" cap="small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ucida Calligraphy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2267744" y="2204864"/>
            <a:ext cx="3168352" cy="2088232"/>
          </a:xfrm>
        </p:spPr>
        <p:txBody>
          <a:bodyPr>
            <a:normAutofit/>
          </a:bodyPr>
          <a:lstStyle/>
          <a:p>
            <a:pPr algn="ctr"/>
            <a:r>
              <a:rPr lang="es-ES" dirty="0" smtClean="0">
                <a:solidFill>
                  <a:srgbClr val="FFFFFF"/>
                </a:solidFill>
              </a:rPr>
              <a:t> gracias por vuestra atención</a:t>
            </a:r>
            <a:endParaRPr lang="es-ES" dirty="0">
              <a:solidFill>
                <a:srgbClr val="FFFFFF"/>
              </a:solidFill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2123728" y="4005064"/>
            <a:ext cx="6172200" cy="1371600"/>
          </a:xfrm>
        </p:spPr>
        <p:txBody>
          <a:bodyPr/>
          <a:lstStyle/>
          <a:p>
            <a:r>
              <a:rPr lang="es-ES" dirty="0" smtClean="0">
                <a:solidFill>
                  <a:srgbClr val="FFFFFF"/>
                </a:solidFill>
              </a:rPr>
              <a:t> </a:t>
            </a:r>
            <a:endParaRPr lang="es-ES" dirty="0"/>
          </a:p>
        </p:txBody>
      </p:sp>
      <p:pic>
        <p:nvPicPr>
          <p:cNvPr id="1032" name="Picture 8" descr="D:\Documentos\magic\whit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4184" y="4482360"/>
            <a:ext cx="432048" cy="432048"/>
          </a:xfrm>
          <a:prstGeom prst="rect">
            <a:avLst/>
          </a:prstGeom>
          <a:noFill/>
        </p:spPr>
      </p:pic>
      <p:pic>
        <p:nvPicPr>
          <p:cNvPr id="1033" name="Picture 9" descr="D:\Documentos\magic\magic judge logo copi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-451689" y="1057998"/>
            <a:ext cx="2564053" cy="1224136"/>
          </a:xfrm>
          <a:prstGeom prst="rect">
            <a:avLst/>
          </a:prstGeom>
          <a:noFill/>
        </p:spPr>
      </p:pic>
      <p:pic>
        <p:nvPicPr>
          <p:cNvPr id="1037" name="Picture 13" descr="D:\Documentos\magic\blu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3356992"/>
            <a:ext cx="1440160" cy="1440160"/>
          </a:xfrm>
          <a:prstGeom prst="rect">
            <a:avLst/>
          </a:prstGeom>
          <a:noFill/>
        </p:spPr>
      </p:pic>
      <p:pic>
        <p:nvPicPr>
          <p:cNvPr id="1038" name="Picture 14" descr="D:\Documentos\magic\gree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55686" y="5733256"/>
            <a:ext cx="432048" cy="432048"/>
          </a:xfrm>
          <a:prstGeom prst="rect">
            <a:avLst/>
          </a:prstGeom>
          <a:noFill/>
        </p:spPr>
      </p:pic>
      <p:pic>
        <p:nvPicPr>
          <p:cNvPr id="1039" name="Picture 15" descr="D:\Documentos\magic\black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75676" y="4825229"/>
            <a:ext cx="720080" cy="720080"/>
          </a:xfrm>
          <a:prstGeom prst="rect">
            <a:avLst/>
          </a:prstGeom>
          <a:noFill/>
        </p:spPr>
      </p:pic>
      <p:pic>
        <p:nvPicPr>
          <p:cNvPr id="1040" name="Picture 16" descr="D:\Documentos\magic\red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39512" y="5389260"/>
            <a:ext cx="432048" cy="432048"/>
          </a:xfrm>
          <a:prstGeom prst="rect">
            <a:avLst/>
          </a:prstGeom>
          <a:noFill/>
        </p:spPr>
      </p:pic>
      <p:sp>
        <p:nvSpPr>
          <p:cNvPr id="14" name="3 Título"/>
          <p:cNvSpPr txBox="1">
            <a:spLocks/>
          </p:cNvSpPr>
          <p:nvPr/>
        </p:nvSpPr>
        <p:spPr>
          <a:xfrm>
            <a:off x="1979712" y="692696"/>
            <a:ext cx="6984776" cy="72008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b="1" u="sng" cap="small" dirty="0">
                <a:solidFill>
                  <a:srgbClr val="FFFFFF"/>
                </a:solidFill>
                <a:latin typeface="Lucida Calligraphy" pitchFamily="66" charset="0"/>
                <a:ea typeface="+mj-ea"/>
                <a:cs typeface="+mj-cs"/>
              </a:rPr>
              <a:t>6</a:t>
            </a:r>
            <a:r>
              <a:rPr kumimoji="0" lang="es-ES" sz="2400" b="1" i="0" u="sng" strike="noStrike" kern="1200" cap="sm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Calligraphy" pitchFamily="66" charset="0"/>
                <a:ea typeface="+mj-ea"/>
                <a:cs typeface="+mj-cs"/>
              </a:rPr>
              <a:t>.- Preguntas</a:t>
            </a:r>
            <a:r>
              <a:rPr kumimoji="0" lang="es-ES" sz="2400" b="1" i="0" u="sng" strike="noStrike" kern="1200" cap="small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Calligraphy" pitchFamily="66" charset="0"/>
                <a:ea typeface="+mj-ea"/>
                <a:cs typeface="+mj-cs"/>
              </a:rPr>
              <a:t> y </a:t>
            </a:r>
            <a:r>
              <a:rPr kumimoji="0" lang="es-ES" sz="2400" b="1" i="0" u="sng" strike="noStrike" kern="1200" cap="small" spc="0" normalizeH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Calligraphy" pitchFamily="66" charset="0"/>
                <a:ea typeface="+mj-ea"/>
                <a:cs typeface="+mj-cs"/>
              </a:rPr>
              <a:t>feedback</a:t>
            </a:r>
            <a:endParaRPr kumimoji="0" lang="es-ES" sz="2400" b="1" i="0" u="none" strike="noStrike" kern="1200" cap="small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ucida Calligraphy" pitchFamily="66" charset="0"/>
              <a:ea typeface="+mj-ea"/>
              <a:cs typeface="+mj-cs"/>
            </a:endParaRPr>
          </a:p>
        </p:txBody>
      </p:sp>
      <p:pic>
        <p:nvPicPr>
          <p:cNvPr id="2052" name="Picture 4" descr="Decreto de destierro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869551">
            <a:off x="5323730" y="1960972"/>
            <a:ext cx="2971800" cy="42386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Personalizado 1">
      <a:dk1>
        <a:sysClr val="windowText" lastClr="000000"/>
      </a:dk1>
      <a:lt1>
        <a:srgbClr val="000000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276</TotalTime>
  <Words>400</Words>
  <Application>Microsoft Office PowerPoint</Application>
  <PresentationFormat>Presentación en pantalla (4:3)</PresentationFormat>
  <Paragraphs>87</Paragraphs>
  <Slides>8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Mirador</vt:lpstr>
      <vt:lpstr>CÓMO DAR UNA DESCALIFICACIÓN </vt:lpstr>
      <vt:lpstr>ÍNDICE</vt:lpstr>
      <vt:lpstr>1.- Recordatorio: introducir investicación en el judge center</vt:lpstr>
      <vt:lpstr>2.- Investigación</vt:lpstr>
      <vt:lpstr> </vt:lpstr>
      <vt:lpstr> </vt:lpstr>
      <vt:lpstr> </vt:lpstr>
      <vt:lpstr> gracias por vuestra atención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48</cp:revision>
  <dcterms:created xsi:type="dcterms:W3CDTF">2014-05-15T20:12:32Z</dcterms:created>
  <dcterms:modified xsi:type="dcterms:W3CDTF">2015-08-26T14:19:38Z</dcterms:modified>
</cp:coreProperties>
</file>