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7" r:id="rId2"/>
    <p:sldId id="256" r:id="rId3"/>
    <p:sldId id="258" r:id="rId4"/>
    <p:sldId id="264" r:id="rId5"/>
    <p:sldId id="259" r:id="rId6"/>
    <p:sldId id="267" r:id="rId7"/>
    <p:sldId id="260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A7E4C-51E1-4D09-8253-C241C1636C2F}" type="datetimeFigureOut">
              <a:rPr lang="es-ES" smtClean="0"/>
              <a:pPr/>
              <a:t>12/04/2015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1FD5E-6618-414F-8DC1-10922B5043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1FD5E-6618-414F-8DC1-10922B504352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1FD5E-6618-414F-8DC1-10922B504352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1FD5E-6618-414F-8DC1-10922B504352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1FD5E-6618-414F-8DC1-10922B504352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1FD5E-6618-414F-8DC1-10922B504352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1FD5E-6618-414F-8DC1-10922B504352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1FD5E-6618-414F-8DC1-10922B504352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1FD5E-6618-414F-8DC1-10922B504352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1FD5E-6618-414F-8DC1-10922B504352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1FD5E-6618-414F-8DC1-10922B504352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044850-0BE2-420B-80FE-6CBA14F6359D}" type="datetime1">
              <a:rPr lang="es-ES" smtClean="0"/>
              <a:pPr/>
              <a:t>12/04/2015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DF02-6163-4376-8E6B-0B2B02BD2EE5}" type="datetime1">
              <a:rPr lang="es-ES" smtClean="0"/>
              <a:pPr/>
              <a:t>12/04/2015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119A-475F-4898-82DA-138FF052DFB4}" type="datetime1">
              <a:rPr lang="es-ES" smtClean="0"/>
              <a:pPr/>
              <a:t>12/04/2015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EDB390-507A-4209-A8BC-8D0D6F38E24C}" type="datetime1">
              <a:rPr lang="es-ES" smtClean="0"/>
              <a:pPr/>
              <a:t>12/04/2015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s-ES" smtClean="0"/>
              <a:t>1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791885-FFA0-4EC4-866E-52EAE64482BC}" type="datetime1">
              <a:rPr lang="es-ES" smtClean="0"/>
              <a:pPr/>
              <a:t>12/04/2015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ED024-6147-4288-BECA-3662447BA280}" type="datetime1">
              <a:rPr lang="es-ES" smtClean="0"/>
              <a:pPr/>
              <a:t>12/04/2015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81B7-CA27-4B2B-9737-5749C5E682F1}" type="datetime1">
              <a:rPr lang="es-ES" smtClean="0"/>
              <a:pPr/>
              <a:t>12/04/2015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A91676-FECC-4E38-9B64-478196D95BAB}" type="datetime1">
              <a:rPr lang="es-ES" smtClean="0"/>
              <a:pPr/>
              <a:t>12/04/2015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s-ES" smtClean="0"/>
              <a:t>1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4E5A-55E8-4676-BF1D-83CE64E1138A}" type="datetime1">
              <a:rPr lang="es-ES" smtClean="0"/>
              <a:pPr/>
              <a:t>12/04/2015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F2945-4C61-4650-97EC-0E9462066492}" type="datetime1">
              <a:rPr lang="es-ES" smtClean="0"/>
              <a:pPr/>
              <a:t>12/04/2015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s-ES" smtClean="0"/>
              <a:t>1</a:t>
            </a: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0B07CC-8B69-4756-B92C-2E05BC3F2C00}" type="datetime1">
              <a:rPr lang="es-ES" smtClean="0"/>
              <a:pPr/>
              <a:t>12/04/2015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s-ES" smtClean="0"/>
              <a:t>1</a:t>
            </a: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0DC6E9-9411-486E-9C87-A9385EE0DA4B}" type="datetime1">
              <a:rPr lang="es-ES" smtClean="0"/>
              <a:pPr/>
              <a:t>12/04/2015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1</a:t>
            </a:r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F9973-B08A-445B-83F3-718A2C016FC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411760" y="1844824"/>
            <a:ext cx="6172200" cy="2520280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>
                <a:solidFill>
                  <a:srgbClr val="FFFFFF"/>
                </a:solidFill>
              </a:rPr>
              <a:t>CÓMO SOLUCIONAR DISCREPANCIAS CON UN TO</a:t>
            </a:r>
            <a:endParaRPr lang="es-ES" sz="4800" dirty="0">
              <a:solidFill>
                <a:srgbClr val="FFFFFF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286000" y="5733256"/>
            <a:ext cx="6172200" cy="641666"/>
          </a:xfrm>
        </p:spPr>
        <p:txBody>
          <a:bodyPr/>
          <a:lstStyle/>
          <a:p>
            <a:pPr algn="r"/>
            <a:r>
              <a:rPr lang="es-ES" dirty="0" smtClean="0">
                <a:solidFill>
                  <a:srgbClr val="FFFFFF"/>
                </a:solidFill>
              </a:rPr>
              <a:t> Jorge </a:t>
            </a:r>
            <a:r>
              <a:rPr lang="es-ES" dirty="0" err="1" smtClean="0">
                <a:solidFill>
                  <a:srgbClr val="FFFFFF"/>
                </a:solidFill>
              </a:rPr>
              <a:t>Requesens</a:t>
            </a:r>
            <a:endParaRPr lang="es-ES" dirty="0"/>
          </a:p>
        </p:txBody>
      </p:sp>
      <p:pic>
        <p:nvPicPr>
          <p:cNvPr id="1032" name="Picture 8" descr="D:\Documentos\magic\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4184" y="4482360"/>
            <a:ext cx="432048" cy="432048"/>
          </a:xfrm>
          <a:prstGeom prst="rect">
            <a:avLst/>
          </a:prstGeom>
          <a:noFill/>
        </p:spPr>
      </p:pic>
      <p:pic>
        <p:nvPicPr>
          <p:cNvPr id="1033" name="Picture 9" descr="D:\Documentos\magic\magic judge logo cop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451689" y="1057998"/>
            <a:ext cx="2564053" cy="1224136"/>
          </a:xfrm>
          <a:prstGeom prst="rect">
            <a:avLst/>
          </a:prstGeom>
          <a:noFill/>
        </p:spPr>
      </p:pic>
      <p:pic>
        <p:nvPicPr>
          <p:cNvPr id="1037" name="Picture 13" descr="D:\Documentos\magic\blu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356992"/>
            <a:ext cx="1440160" cy="1440160"/>
          </a:xfrm>
          <a:prstGeom prst="rect">
            <a:avLst/>
          </a:prstGeom>
          <a:noFill/>
        </p:spPr>
      </p:pic>
      <p:pic>
        <p:nvPicPr>
          <p:cNvPr id="1038" name="Picture 14" descr="D:\Documentos\magic\gre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686" y="5733256"/>
            <a:ext cx="432048" cy="432048"/>
          </a:xfrm>
          <a:prstGeom prst="rect">
            <a:avLst/>
          </a:prstGeom>
          <a:noFill/>
        </p:spPr>
      </p:pic>
      <p:pic>
        <p:nvPicPr>
          <p:cNvPr id="1039" name="Picture 15" descr="D:\Documentos\magic\blac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5676" y="4825229"/>
            <a:ext cx="720080" cy="720080"/>
          </a:xfrm>
          <a:prstGeom prst="rect">
            <a:avLst/>
          </a:prstGeom>
          <a:noFill/>
        </p:spPr>
      </p:pic>
      <p:pic>
        <p:nvPicPr>
          <p:cNvPr id="1040" name="Picture 16" descr="D:\Documentos\magic\re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9512" y="5389260"/>
            <a:ext cx="432048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267744" y="2204864"/>
            <a:ext cx="3168352" cy="2088232"/>
          </a:xfrm>
        </p:spPr>
        <p:txBody>
          <a:bodyPr>
            <a:normAutofit/>
          </a:bodyPr>
          <a:lstStyle/>
          <a:p>
            <a:pPr algn="ctr"/>
            <a:r>
              <a:rPr lang="es-ES" dirty="0" smtClean="0">
                <a:solidFill>
                  <a:srgbClr val="FFFFFF"/>
                </a:solidFill>
              </a:rPr>
              <a:t> gracias por vuestra atención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123728" y="4005064"/>
            <a:ext cx="6172200" cy="1371600"/>
          </a:xfrm>
        </p:spPr>
        <p:txBody>
          <a:bodyPr/>
          <a:lstStyle/>
          <a:p>
            <a:r>
              <a:rPr lang="es-ES" dirty="0" smtClean="0">
                <a:solidFill>
                  <a:srgbClr val="FFFFFF"/>
                </a:solidFill>
              </a:rPr>
              <a:t> </a:t>
            </a:r>
            <a:endParaRPr lang="es-ES" dirty="0"/>
          </a:p>
        </p:txBody>
      </p:sp>
      <p:pic>
        <p:nvPicPr>
          <p:cNvPr id="1032" name="Picture 8" descr="D:\Documentos\magic\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4184" y="4482360"/>
            <a:ext cx="432048" cy="432048"/>
          </a:xfrm>
          <a:prstGeom prst="rect">
            <a:avLst/>
          </a:prstGeom>
          <a:noFill/>
        </p:spPr>
      </p:pic>
      <p:pic>
        <p:nvPicPr>
          <p:cNvPr id="1033" name="Picture 9" descr="D:\Documentos\magic\magic judge logo cop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451689" y="1057998"/>
            <a:ext cx="2564053" cy="1224136"/>
          </a:xfrm>
          <a:prstGeom prst="rect">
            <a:avLst/>
          </a:prstGeom>
          <a:noFill/>
        </p:spPr>
      </p:pic>
      <p:pic>
        <p:nvPicPr>
          <p:cNvPr id="1037" name="Picture 13" descr="D:\Documentos\magic\blu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356992"/>
            <a:ext cx="1440160" cy="1440160"/>
          </a:xfrm>
          <a:prstGeom prst="rect">
            <a:avLst/>
          </a:prstGeom>
          <a:noFill/>
        </p:spPr>
      </p:pic>
      <p:pic>
        <p:nvPicPr>
          <p:cNvPr id="1038" name="Picture 14" descr="D:\Documentos\magic\gre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686" y="5733256"/>
            <a:ext cx="432048" cy="432048"/>
          </a:xfrm>
          <a:prstGeom prst="rect">
            <a:avLst/>
          </a:prstGeom>
          <a:noFill/>
        </p:spPr>
      </p:pic>
      <p:pic>
        <p:nvPicPr>
          <p:cNvPr id="1039" name="Picture 15" descr="D:\Documentos\magic\blac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5676" y="4825229"/>
            <a:ext cx="720080" cy="720080"/>
          </a:xfrm>
          <a:prstGeom prst="rect">
            <a:avLst/>
          </a:prstGeom>
          <a:noFill/>
        </p:spPr>
      </p:pic>
      <p:pic>
        <p:nvPicPr>
          <p:cNvPr id="1040" name="Picture 16" descr="D:\Documentos\magic\re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9512" y="5389260"/>
            <a:ext cx="432048" cy="432048"/>
          </a:xfrm>
          <a:prstGeom prst="rect">
            <a:avLst/>
          </a:prstGeom>
          <a:noFill/>
        </p:spPr>
      </p:pic>
      <p:sp>
        <p:nvSpPr>
          <p:cNvPr id="14" name="3 Título"/>
          <p:cNvSpPr txBox="1">
            <a:spLocks/>
          </p:cNvSpPr>
          <p:nvPr/>
        </p:nvSpPr>
        <p:spPr>
          <a:xfrm>
            <a:off x="1979712" y="692696"/>
            <a:ext cx="6984776" cy="72008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u="sng" cap="small" dirty="0">
                <a:solidFill>
                  <a:srgbClr val="FFFFFF"/>
                </a:solidFill>
                <a:latin typeface="Lucida Calligraphy" pitchFamily="66" charset="0"/>
                <a:ea typeface="+mj-ea"/>
                <a:cs typeface="+mj-cs"/>
              </a:rPr>
              <a:t>6</a:t>
            </a:r>
            <a:r>
              <a:rPr kumimoji="0" lang="es-ES" sz="2400" b="1" i="0" u="sng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.- Preguntas</a:t>
            </a:r>
            <a:r>
              <a:rPr kumimoji="0" lang="es-ES" sz="2400" b="1" i="0" u="sng" strike="noStrike" kern="1200" cap="small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 y </a:t>
            </a:r>
            <a:r>
              <a:rPr kumimoji="0" lang="es-ES" sz="2400" b="1" i="0" u="sng" strike="noStrike" kern="1200" cap="small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feedback</a:t>
            </a:r>
            <a:endParaRPr kumimoji="0" lang="es-ES" sz="24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Calligraphy" pitchFamily="66" charset="0"/>
              <a:ea typeface="+mj-ea"/>
              <a:cs typeface="+mj-cs"/>
            </a:endParaRPr>
          </a:p>
        </p:txBody>
      </p:sp>
      <p:pic>
        <p:nvPicPr>
          <p:cNvPr id="2050" name="Picture 2" descr="Coalition Victory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831039">
            <a:off x="5324172" y="1850881"/>
            <a:ext cx="2971800" cy="4238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267744" y="260648"/>
            <a:ext cx="6172200" cy="936104"/>
          </a:xfrm>
        </p:spPr>
        <p:txBody>
          <a:bodyPr/>
          <a:lstStyle/>
          <a:p>
            <a:pPr algn="ctr"/>
            <a:r>
              <a:rPr lang="es-ES" u="sng" dirty="0" smtClean="0">
                <a:solidFill>
                  <a:srgbClr val="FFFFFF"/>
                </a:solidFill>
              </a:rPr>
              <a:t>ÍNDICE</a:t>
            </a:r>
            <a:endParaRPr lang="es-ES" u="sng" dirty="0">
              <a:solidFill>
                <a:srgbClr val="FFFFFF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627784" y="1844824"/>
            <a:ext cx="5976664" cy="4530098"/>
          </a:xfrm>
        </p:spPr>
        <p:txBody>
          <a:bodyPr/>
          <a:lstStyle/>
          <a:p>
            <a:r>
              <a:rPr lang="es-ES" dirty="0" smtClean="0">
                <a:solidFill>
                  <a:srgbClr val="FFFFFF"/>
                </a:solidFill>
              </a:rPr>
              <a:t>1.- </a:t>
            </a:r>
            <a:r>
              <a:rPr lang="es-ES" dirty="0" smtClean="0">
                <a:solidFill>
                  <a:srgbClr val="FFFFFF"/>
                </a:solidFill>
              </a:rPr>
              <a:t>Primer contacto</a:t>
            </a:r>
            <a:endParaRPr lang="es-ES" dirty="0" smtClean="0">
              <a:solidFill>
                <a:srgbClr val="FFFFFF"/>
              </a:solidFill>
            </a:endParaRP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2.- </a:t>
            </a:r>
            <a:r>
              <a:rPr lang="es-ES" dirty="0" smtClean="0">
                <a:solidFill>
                  <a:srgbClr val="FFFFFF"/>
                </a:solidFill>
              </a:rPr>
              <a:t>Pre-torneo</a:t>
            </a:r>
            <a:endParaRPr lang="es-ES" dirty="0" smtClean="0">
              <a:solidFill>
                <a:srgbClr val="FFFFFF"/>
              </a:solidFill>
            </a:endParaRP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3.- </a:t>
            </a:r>
            <a:r>
              <a:rPr lang="es-ES" dirty="0" smtClean="0">
                <a:solidFill>
                  <a:srgbClr val="FFFFFF"/>
                </a:solidFill>
              </a:rPr>
              <a:t>Torneo</a:t>
            </a:r>
            <a:endParaRPr lang="es-ES" dirty="0" smtClean="0">
              <a:solidFill>
                <a:srgbClr val="FFFFFF"/>
              </a:solidFill>
            </a:endParaRP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4.- </a:t>
            </a:r>
            <a:r>
              <a:rPr lang="es-ES" dirty="0" smtClean="0">
                <a:solidFill>
                  <a:srgbClr val="FFFFFF"/>
                </a:solidFill>
              </a:rPr>
              <a:t>Post-torneo</a:t>
            </a:r>
            <a:endParaRPr lang="es-ES" dirty="0" smtClean="0">
              <a:solidFill>
                <a:srgbClr val="FFFFFF"/>
              </a:solidFill>
            </a:endParaRP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5.- </a:t>
            </a:r>
            <a:r>
              <a:rPr lang="es-ES" dirty="0" smtClean="0">
                <a:solidFill>
                  <a:srgbClr val="FFFFFF"/>
                </a:solidFill>
              </a:rPr>
              <a:t>Situaciones típicas</a:t>
            </a:r>
            <a:endParaRPr lang="es-ES" dirty="0" smtClean="0">
              <a:solidFill>
                <a:srgbClr val="FFFFFF"/>
              </a:solidFill>
            </a:endParaRP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6.- Preguntas y </a:t>
            </a:r>
            <a:r>
              <a:rPr lang="es-ES" dirty="0" err="1" smtClean="0">
                <a:solidFill>
                  <a:srgbClr val="FFFFFF"/>
                </a:solidFill>
              </a:rPr>
              <a:t>feedback</a:t>
            </a:r>
            <a:endParaRPr lang="es-ES" dirty="0">
              <a:solidFill>
                <a:srgbClr val="FFFFFF"/>
              </a:solidFill>
            </a:endParaRPr>
          </a:p>
        </p:txBody>
      </p:sp>
      <p:pic>
        <p:nvPicPr>
          <p:cNvPr id="1032" name="Picture 8" descr="D:\Documentos\magic\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4184" y="4482360"/>
            <a:ext cx="432048" cy="432048"/>
          </a:xfrm>
          <a:prstGeom prst="rect">
            <a:avLst/>
          </a:prstGeom>
          <a:noFill/>
        </p:spPr>
      </p:pic>
      <p:pic>
        <p:nvPicPr>
          <p:cNvPr id="1033" name="Picture 9" descr="D:\Documentos\magic\magic judge logo cop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451689" y="1057998"/>
            <a:ext cx="2564053" cy="1224136"/>
          </a:xfrm>
          <a:prstGeom prst="rect">
            <a:avLst/>
          </a:prstGeom>
          <a:noFill/>
        </p:spPr>
      </p:pic>
      <p:pic>
        <p:nvPicPr>
          <p:cNvPr id="1037" name="Picture 13" descr="D:\Documentos\magic\blu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356992"/>
            <a:ext cx="1440160" cy="1440160"/>
          </a:xfrm>
          <a:prstGeom prst="rect">
            <a:avLst/>
          </a:prstGeom>
          <a:noFill/>
        </p:spPr>
      </p:pic>
      <p:pic>
        <p:nvPicPr>
          <p:cNvPr id="1038" name="Picture 14" descr="D:\Documentos\magic\gre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686" y="5733256"/>
            <a:ext cx="432048" cy="432048"/>
          </a:xfrm>
          <a:prstGeom prst="rect">
            <a:avLst/>
          </a:prstGeom>
          <a:noFill/>
        </p:spPr>
      </p:pic>
      <p:pic>
        <p:nvPicPr>
          <p:cNvPr id="1039" name="Picture 15" descr="D:\Documentos\magic\blac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5676" y="4825229"/>
            <a:ext cx="720080" cy="720080"/>
          </a:xfrm>
          <a:prstGeom prst="rect">
            <a:avLst/>
          </a:prstGeom>
          <a:noFill/>
        </p:spPr>
      </p:pic>
      <p:pic>
        <p:nvPicPr>
          <p:cNvPr id="1040" name="Picture 16" descr="D:\Documentos\magic\re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9512" y="5389260"/>
            <a:ext cx="432048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159224" y="836712"/>
            <a:ext cx="6984776" cy="720080"/>
          </a:xfrm>
        </p:spPr>
        <p:txBody>
          <a:bodyPr>
            <a:noAutofit/>
          </a:bodyPr>
          <a:lstStyle/>
          <a:p>
            <a:r>
              <a:rPr lang="es-ES" sz="2600" u="sng" dirty="0" smtClean="0">
                <a:solidFill>
                  <a:srgbClr val="FFFFFF"/>
                </a:solidFill>
                <a:latin typeface="Lucida Calligraphy" pitchFamily="66" charset="0"/>
              </a:rPr>
              <a:t>1.- </a:t>
            </a:r>
            <a:r>
              <a:rPr lang="es-ES" sz="2600" u="sng" dirty="0" smtClean="0">
                <a:solidFill>
                  <a:srgbClr val="FFFFFF"/>
                </a:solidFill>
                <a:latin typeface="Lucida Calligraphy" pitchFamily="66" charset="0"/>
              </a:rPr>
              <a:t>Primer contacto</a:t>
            </a:r>
            <a:endParaRPr lang="es-ES" sz="2600" dirty="0">
              <a:solidFill>
                <a:srgbClr val="FFFFFF"/>
              </a:solidFill>
              <a:latin typeface="Lucida Calligraphy" pitchFamily="66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771800" y="2708920"/>
            <a:ext cx="5832648" cy="3456384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FFFFFF"/>
                </a:solidFill>
              </a:rPr>
              <a:t>- </a:t>
            </a:r>
            <a:r>
              <a:rPr lang="es-ES" dirty="0" smtClean="0">
                <a:solidFill>
                  <a:srgbClr val="FFFFFF"/>
                </a:solidFill>
              </a:rPr>
              <a:t>El TO va a tener dudas</a:t>
            </a:r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</a:t>
            </a:r>
            <a:r>
              <a:rPr lang="es-ES" dirty="0" smtClean="0">
                <a:solidFill>
                  <a:srgbClr val="FFFFFF"/>
                </a:solidFill>
              </a:rPr>
              <a:t>El TO puede entender mal algo -&gt; asegurarse</a:t>
            </a:r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</a:t>
            </a:r>
            <a:r>
              <a:rPr lang="es-ES" dirty="0" smtClean="0">
                <a:solidFill>
                  <a:srgbClr val="FFFFFF"/>
                </a:solidFill>
              </a:rPr>
              <a:t>Ser paciente</a:t>
            </a:r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</a:t>
            </a:r>
            <a:r>
              <a:rPr lang="es-ES" dirty="0" smtClean="0">
                <a:solidFill>
                  <a:srgbClr val="FFFFFF"/>
                </a:solidFill>
              </a:rPr>
              <a:t>Explicar las cosas de distintas maneras</a:t>
            </a:r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</a:t>
            </a:r>
            <a:r>
              <a:rPr lang="es-ES" dirty="0" smtClean="0">
                <a:solidFill>
                  <a:srgbClr val="FFFFFF"/>
                </a:solidFill>
              </a:rPr>
              <a:t>No cerrarse, el TO puede tener buenas ideas</a:t>
            </a:r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</a:t>
            </a:r>
            <a:r>
              <a:rPr lang="es-ES" dirty="0" smtClean="0">
                <a:solidFill>
                  <a:srgbClr val="FFFFFF"/>
                </a:solidFill>
              </a:rPr>
              <a:t>No discutir en cosas irrelevantes</a:t>
            </a:r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</a:t>
            </a:r>
            <a:r>
              <a:rPr lang="es-ES" dirty="0" smtClean="0">
                <a:solidFill>
                  <a:srgbClr val="FFFFFF"/>
                </a:solidFill>
              </a:rPr>
              <a:t>No dar al TO la sensación de querer hacer su trabajo</a:t>
            </a:r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Mostrarse como una ayuda y un instrumento de soluciones</a:t>
            </a:r>
            <a:endParaRPr lang="es-ES" dirty="0">
              <a:solidFill>
                <a:srgbClr val="FFFFFF"/>
              </a:solidFill>
            </a:endParaRPr>
          </a:p>
        </p:txBody>
      </p:sp>
      <p:pic>
        <p:nvPicPr>
          <p:cNvPr id="1032" name="Picture 8" descr="D:\Documentos\magic\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4184" y="4482360"/>
            <a:ext cx="432048" cy="432048"/>
          </a:xfrm>
          <a:prstGeom prst="rect">
            <a:avLst/>
          </a:prstGeom>
          <a:noFill/>
        </p:spPr>
      </p:pic>
      <p:pic>
        <p:nvPicPr>
          <p:cNvPr id="1033" name="Picture 9" descr="D:\Documentos\magic\magic judge logo cop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451689" y="1057998"/>
            <a:ext cx="2564053" cy="1224136"/>
          </a:xfrm>
          <a:prstGeom prst="rect">
            <a:avLst/>
          </a:prstGeom>
          <a:noFill/>
        </p:spPr>
      </p:pic>
      <p:pic>
        <p:nvPicPr>
          <p:cNvPr id="1037" name="Picture 13" descr="D:\Documentos\magic\blu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356992"/>
            <a:ext cx="1440160" cy="1440160"/>
          </a:xfrm>
          <a:prstGeom prst="rect">
            <a:avLst/>
          </a:prstGeom>
          <a:noFill/>
        </p:spPr>
      </p:pic>
      <p:pic>
        <p:nvPicPr>
          <p:cNvPr id="1038" name="Picture 14" descr="D:\Documentos\magic\gre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686" y="5733256"/>
            <a:ext cx="432048" cy="432048"/>
          </a:xfrm>
          <a:prstGeom prst="rect">
            <a:avLst/>
          </a:prstGeom>
          <a:noFill/>
        </p:spPr>
      </p:pic>
      <p:pic>
        <p:nvPicPr>
          <p:cNvPr id="1039" name="Picture 15" descr="D:\Documentos\magic\blac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5676" y="4825229"/>
            <a:ext cx="720080" cy="720080"/>
          </a:xfrm>
          <a:prstGeom prst="rect">
            <a:avLst/>
          </a:prstGeom>
          <a:noFill/>
        </p:spPr>
      </p:pic>
      <p:pic>
        <p:nvPicPr>
          <p:cNvPr id="1040" name="Picture 16" descr="D:\Documentos\magic\re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9512" y="5389260"/>
            <a:ext cx="432048" cy="432048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2483768" y="213285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FFFF"/>
                </a:solidFill>
              </a:rPr>
              <a:t>A) </a:t>
            </a:r>
            <a:r>
              <a:rPr lang="es-ES" b="1" dirty="0" smtClean="0">
                <a:solidFill>
                  <a:srgbClr val="FFFFFF"/>
                </a:solidFill>
              </a:rPr>
              <a:t>Torneo nuevo para el TO:</a:t>
            </a:r>
            <a:endParaRPr lang="es-E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159224" y="836712"/>
            <a:ext cx="6984776" cy="720080"/>
          </a:xfrm>
        </p:spPr>
        <p:txBody>
          <a:bodyPr>
            <a:noAutofit/>
          </a:bodyPr>
          <a:lstStyle/>
          <a:p>
            <a:r>
              <a:rPr lang="es-ES" sz="2600" u="sng" dirty="0" smtClean="0">
                <a:solidFill>
                  <a:srgbClr val="FFFFFF"/>
                </a:solidFill>
                <a:latin typeface="Lucida Calligraphy" pitchFamily="66" charset="0"/>
              </a:rPr>
              <a:t>1.- </a:t>
            </a:r>
            <a:r>
              <a:rPr lang="es-ES" sz="2600" u="sng" dirty="0" smtClean="0">
                <a:solidFill>
                  <a:srgbClr val="FFFFFF"/>
                </a:solidFill>
                <a:latin typeface="Lucida Calligraphy" pitchFamily="66" charset="0"/>
              </a:rPr>
              <a:t>Primer contacto</a:t>
            </a:r>
            <a:endParaRPr lang="es-ES" sz="2600" dirty="0">
              <a:solidFill>
                <a:srgbClr val="FFFFFF"/>
              </a:solidFill>
              <a:latin typeface="Lucida Calligraphy" pitchFamily="66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843808" y="2636912"/>
            <a:ext cx="5976664" cy="396044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FFFFFF"/>
                </a:solidFill>
              </a:rPr>
              <a:t>- </a:t>
            </a:r>
            <a:r>
              <a:rPr lang="es-ES" dirty="0" smtClean="0">
                <a:solidFill>
                  <a:srgbClr val="FFFFFF"/>
                </a:solidFill>
              </a:rPr>
              <a:t>El TO puede tener otra forma de trabajar distinta (otros jueces)</a:t>
            </a:r>
            <a:endParaRPr lang="es-ES" dirty="0" smtClean="0">
              <a:solidFill>
                <a:srgbClr val="FFFFFF"/>
              </a:solidFill>
            </a:endParaRP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Mostrarse receptivo; el TO puede tener requisitos o ciertas expectativas</a:t>
            </a:r>
          </a:p>
          <a:p>
            <a:pPr>
              <a:buFontTx/>
              <a:buChar char="-"/>
            </a:pPr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No tratar al TO como si fuese su primera vez</a:t>
            </a:r>
            <a:endParaRPr lang="es-ES" dirty="0" smtClean="0">
              <a:solidFill>
                <a:srgbClr val="FFFFFF"/>
              </a:solidFill>
            </a:endParaRP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Comunicación clara y por escrito (email)</a:t>
            </a:r>
          </a:p>
          <a:p>
            <a:pPr>
              <a:buFontTx/>
              <a:buChar char="-"/>
            </a:pPr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Juez: profesional, ayuda y soluciona</a:t>
            </a:r>
          </a:p>
          <a:p>
            <a:endParaRPr lang="es-ES" dirty="0" smtClean="0">
              <a:solidFill>
                <a:srgbClr val="FFFFFF"/>
              </a:solidFill>
            </a:endParaRPr>
          </a:p>
        </p:txBody>
      </p:sp>
      <p:pic>
        <p:nvPicPr>
          <p:cNvPr id="1032" name="Picture 8" descr="D:\Documentos\magic\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4184" y="4482360"/>
            <a:ext cx="432048" cy="432048"/>
          </a:xfrm>
          <a:prstGeom prst="rect">
            <a:avLst/>
          </a:prstGeom>
          <a:noFill/>
        </p:spPr>
      </p:pic>
      <p:pic>
        <p:nvPicPr>
          <p:cNvPr id="1033" name="Picture 9" descr="D:\Documentos\magic\magic judge logo cop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451689" y="1057998"/>
            <a:ext cx="2564053" cy="1224136"/>
          </a:xfrm>
          <a:prstGeom prst="rect">
            <a:avLst/>
          </a:prstGeom>
          <a:noFill/>
        </p:spPr>
      </p:pic>
      <p:pic>
        <p:nvPicPr>
          <p:cNvPr id="1037" name="Picture 13" descr="D:\Documentos\magic\blu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356992"/>
            <a:ext cx="1440160" cy="1440160"/>
          </a:xfrm>
          <a:prstGeom prst="rect">
            <a:avLst/>
          </a:prstGeom>
          <a:noFill/>
        </p:spPr>
      </p:pic>
      <p:pic>
        <p:nvPicPr>
          <p:cNvPr id="1038" name="Picture 14" descr="D:\Documentos\magic\gre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686" y="5733256"/>
            <a:ext cx="432048" cy="432048"/>
          </a:xfrm>
          <a:prstGeom prst="rect">
            <a:avLst/>
          </a:prstGeom>
          <a:noFill/>
        </p:spPr>
      </p:pic>
      <p:pic>
        <p:nvPicPr>
          <p:cNvPr id="1039" name="Picture 15" descr="D:\Documentos\magic\blac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5676" y="4825229"/>
            <a:ext cx="720080" cy="720080"/>
          </a:xfrm>
          <a:prstGeom prst="rect">
            <a:avLst/>
          </a:prstGeom>
          <a:noFill/>
        </p:spPr>
      </p:pic>
      <p:pic>
        <p:nvPicPr>
          <p:cNvPr id="1040" name="Picture 16" descr="D:\Documentos\magic\re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9512" y="5389260"/>
            <a:ext cx="432048" cy="432048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2483768" y="198884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FFFF"/>
                </a:solidFill>
              </a:rPr>
              <a:t>B) </a:t>
            </a:r>
            <a:r>
              <a:rPr lang="es-ES" b="1" dirty="0" smtClean="0">
                <a:solidFill>
                  <a:srgbClr val="FFFFFF"/>
                </a:solidFill>
              </a:rPr>
              <a:t>Torneo familiar para el TO:</a:t>
            </a:r>
            <a:endParaRPr lang="es-E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FF"/>
                </a:solidFill>
              </a:rPr>
              <a:t> 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3275856" y="2276872"/>
            <a:ext cx="5112568" cy="3024336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FFFFFF"/>
                </a:solidFill>
              </a:rPr>
              <a:t> </a:t>
            </a:r>
            <a:endParaRPr lang="es-ES" dirty="0">
              <a:solidFill>
                <a:srgbClr val="FFFFFF"/>
              </a:solidFill>
            </a:endParaRPr>
          </a:p>
        </p:txBody>
      </p:sp>
      <p:pic>
        <p:nvPicPr>
          <p:cNvPr id="1032" name="Picture 8" descr="D:\Documentos\magic\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4184" y="4482360"/>
            <a:ext cx="432048" cy="432048"/>
          </a:xfrm>
          <a:prstGeom prst="rect">
            <a:avLst/>
          </a:prstGeom>
          <a:noFill/>
        </p:spPr>
      </p:pic>
      <p:pic>
        <p:nvPicPr>
          <p:cNvPr id="1033" name="Picture 9" descr="D:\Documentos\magic\magic judge logo cop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451689" y="1057998"/>
            <a:ext cx="2564053" cy="1224136"/>
          </a:xfrm>
          <a:prstGeom prst="rect">
            <a:avLst/>
          </a:prstGeom>
          <a:noFill/>
        </p:spPr>
      </p:pic>
      <p:pic>
        <p:nvPicPr>
          <p:cNvPr id="1037" name="Picture 13" descr="D:\Documentos\magic\blu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356992"/>
            <a:ext cx="1440160" cy="1440160"/>
          </a:xfrm>
          <a:prstGeom prst="rect">
            <a:avLst/>
          </a:prstGeom>
          <a:noFill/>
        </p:spPr>
      </p:pic>
      <p:pic>
        <p:nvPicPr>
          <p:cNvPr id="1038" name="Picture 14" descr="D:\Documentos\magic\gre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686" y="5733256"/>
            <a:ext cx="432048" cy="432048"/>
          </a:xfrm>
          <a:prstGeom prst="rect">
            <a:avLst/>
          </a:prstGeom>
          <a:noFill/>
        </p:spPr>
      </p:pic>
      <p:pic>
        <p:nvPicPr>
          <p:cNvPr id="1039" name="Picture 15" descr="D:\Documentos\magic\blac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5676" y="4825229"/>
            <a:ext cx="720080" cy="720080"/>
          </a:xfrm>
          <a:prstGeom prst="rect">
            <a:avLst/>
          </a:prstGeom>
          <a:noFill/>
        </p:spPr>
      </p:pic>
      <p:pic>
        <p:nvPicPr>
          <p:cNvPr id="1040" name="Picture 16" descr="D:\Documentos\magic\re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9512" y="5389260"/>
            <a:ext cx="432048" cy="432048"/>
          </a:xfrm>
          <a:prstGeom prst="rect">
            <a:avLst/>
          </a:prstGeom>
          <a:noFill/>
        </p:spPr>
      </p:pic>
      <p:sp>
        <p:nvSpPr>
          <p:cNvPr id="14" name="3 Título"/>
          <p:cNvSpPr txBox="1">
            <a:spLocks/>
          </p:cNvSpPr>
          <p:nvPr/>
        </p:nvSpPr>
        <p:spPr>
          <a:xfrm>
            <a:off x="2159224" y="836712"/>
            <a:ext cx="6984776" cy="72008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600" b="1" u="sng" cap="small" dirty="0">
                <a:solidFill>
                  <a:srgbClr val="FFFFFF"/>
                </a:solidFill>
                <a:latin typeface="Lucida Calligraphy" pitchFamily="66" charset="0"/>
                <a:ea typeface="+mj-ea"/>
                <a:cs typeface="+mj-cs"/>
              </a:rPr>
              <a:t>2</a:t>
            </a:r>
            <a:r>
              <a:rPr kumimoji="0" lang="es-ES" sz="2600" b="1" i="0" u="sng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.- </a:t>
            </a:r>
            <a:r>
              <a:rPr kumimoji="0" lang="es-ES" sz="2600" b="1" i="0" u="sng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Pre-torneo</a:t>
            </a:r>
            <a:endParaRPr kumimoji="0" lang="es-ES" sz="26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Calligraphy" pitchFamily="66" charset="0"/>
              <a:ea typeface="+mj-ea"/>
              <a:cs typeface="+mj-cs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843808" y="285293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Atención</a:t>
            </a:r>
          </a:p>
          <a:p>
            <a:pPr algn="ctr"/>
            <a:r>
              <a:rPr lang="es-ES" b="1" dirty="0" smtClean="0"/>
              <a:t>(presentación)</a:t>
            </a:r>
            <a:endParaRPr lang="es-ES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843808" y="458112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Deseo</a:t>
            </a:r>
          </a:p>
          <a:p>
            <a:pPr algn="ctr"/>
            <a:r>
              <a:rPr lang="es-ES" b="1" dirty="0" smtClean="0"/>
              <a:t>(objeciones)</a:t>
            </a:r>
            <a:endParaRPr lang="es-ES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5868144" y="458112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Acción</a:t>
            </a:r>
          </a:p>
          <a:p>
            <a:pPr algn="ctr"/>
            <a:r>
              <a:rPr lang="es-ES" b="1" dirty="0" smtClean="0"/>
              <a:t>(cierre)</a:t>
            </a:r>
            <a:endParaRPr lang="es-ES" b="1" dirty="0"/>
          </a:p>
        </p:txBody>
      </p:sp>
      <p:sp>
        <p:nvSpPr>
          <p:cNvPr id="24" name="4 Subtítulo"/>
          <p:cNvSpPr txBox="1">
            <a:spLocks/>
          </p:cNvSpPr>
          <p:nvPr/>
        </p:nvSpPr>
        <p:spPr>
          <a:xfrm>
            <a:off x="2627784" y="1772816"/>
            <a:ext cx="5976664" cy="43924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El HJ suele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negociar las condiciones del equipo</a:t>
            </a: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Consejos no invasivos al TO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Focalizarse en lo importante para el evento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Tamaño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la sala, </a:t>
            </a:r>
            <a:r>
              <a:rPr kumimoji="0" lang="es-ES" sz="1800" b="1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máx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jugadores</a:t>
            </a: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Preinscripciones y jugadores pagados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Comunicación escrita (email)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Aclaraciones en persona o por voz</a:t>
            </a: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FF"/>
                </a:solidFill>
              </a:rPr>
              <a:t> 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3275856" y="2276872"/>
            <a:ext cx="5112568" cy="3024336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FFFFFF"/>
                </a:solidFill>
              </a:rPr>
              <a:t> </a:t>
            </a:r>
            <a:endParaRPr lang="es-ES" dirty="0">
              <a:solidFill>
                <a:srgbClr val="FFFFFF"/>
              </a:solidFill>
            </a:endParaRPr>
          </a:p>
        </p:txBody>
      </p:sp>
      <p:pic>
        <p:nvPicPr>
          <p:cNvPr id="1032" name="Picture 8" descr="D:\Documentos\magic\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4184" y="4482360"/>
            <a:ext cx="432048" cy="432048"/>
          </a:xfrm>
          <a:prstGeom prst="rect">
            <a:avLst/>
          </a:prstGeom>
          <a:noFill/>
        </p:spPr>
      </p:pic>
      <p:pic>
        <p:nvPicPr>
          <p:cNvPr id="1033" name="Picture 9" descr="D:\Documentos\magic\magic judge logo cop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451689" y="1057998"/>
            <a:ext cx="2564053" cy="1224136"/>
          </a:xfrm>
          <a:prstGeom prst="rect">
            <a:avLst/>
          </a:prstGeom>
          <a:noFill/>
        </p:spPr>
      </p:pic>
      <p:pic>
        <p:nvPicPr>
          <p:cNvPr id="1037" name="Picture 13" descr="D:\Documentos\magic\blu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356992"/>
            <a:ext cx="1440160" cy="1440160"/>
          </a:xfrm>
          <a:prstGeom prst="rect">
            <a:avLst/>
          </a:prstGeom>
          <a:noFill/>
        </p:spPr>
      </p:pic>
      <p:pic>
        <p:nvPicPr>
          <p:cNvPr id="1038" name="Picture 14" descr="D:\Documentos\magic\gre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686" y="5733256"/>
            <a:ext cx="432048" cy="432048"/>
          </a:xfrm>
          <a:prstGeom prst="rect">
            <a:avLst/>
          </a:prstGeom>
          <a:noFill/>
        </p:spPr>
      </p:pic>
      <p:pic>
        <p:nvPicPr>
          <p:cNvPr id="1039" name="Picture 15" descr="D:\Documentos\magic\blac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5676" y="4825229"/>
            <a:ext cx="720080" cy="720080"/>
          </a:xfrm>
          <a:prstGeom prst="rect">
            <a:avLst/>
          </a:prstGeom>
          <a:noFill/>
        </p:spPr>
      </p:pic>
      <p:pic>
        <p:nvPicPr>
          <p:cNvPr id="1040" name="Picture 16" descr="D:\Documentos\magic\re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9512" y="5389260"/>
            <a:ext cx="432048" cy="432048"/>
          </a:xfrm>
          <a:prstGeom prst="rect">
            <a:avLst/>
          </a:prstGeom>
          <a:noFill/>
        </p:spPr>
      </p:pic>
      <p:sp>
        <p:nvSpPr>
          <p:cNvPr id="14" name="3 Título"/>
          <p:cNvSpPr txBox="1">
            <a:spLocks/>
          </p:cNvSpPr>
          <p:nvPr/>
        </p:nvSpPr>
        <p:spPr>
          <a:xfrm>
            <a:off x="2159224" y="836712"/>
            <a:ext cx="6984776" cy="72008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600" b="1" u="sng" cap="small" dirty="0">
                <a:solidFill>
                  <a:srgbClr val="FFFFFF"/>
                </a:solidFill>
                <a:latin typeface="Lucida Calligraphy" pitchFamily="66" charset="0"/>
                <a:ea typeface="+mj-ea"/>
                <a:cs typeface="+mj-cs"/>
              </a:rPr>
              <a:t>2</a:t>
            </a:r>
            <a:r>
              <a:rPr kumimoji="0" lang="es-ES" sz="2600" b="1" i="0" u="sng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.- </a:t>
            </a:r>
            <a:r>
              <a:rPr kumimoji="0" lang="es-ES" sz="2600" b="1" i="0" u="sng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Pre-torneo</a:t>
            </a:r>
            <a:endParaRPr kumimoji="0" lang="es-ES" sz="26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Calligraphy" pitchFamily="66" charset="0"/>
              <a:ea typeface="+mj-ea"/>
              <a:cs typeface="+mj-cs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843808" y="285293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Atención</a:t>
            </a:r>
          </a:p>
          <a:p>
            <a:pPr algn="ctr"/>
            <a:r>
              <a:rPr lang="es-ES" b="1" dirty="0" smtClean="0"/>
              <a:t>(presentación)</a:t>
            </a:r>
            <a:endParaRPr lang="es-ES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843808" y="458112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Deseo</a:t>
            </a:r>
          </a:p>
          <a:p>
            <a:pPr algn="ctr"/>
            <a:r>
              <a:rPr lang="es-ES" b="1" dirty="0" smtClean="0"/>
              <a:t>(objeciones)</a:t>
            </a:r>
            <a:endParaRPr lang="es-ES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5868144" y="458112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Acción</a:t>
            </a:r>
          </a:p>
          <a:p>
            <a:pPr algn="ctr"/>
            <a:r>
              <a:rPr lang="es-ES" b="1" dirty="0" smtClean="0"/>
              <a:t>(cierre)</a:t>
            </a:r>
            <a:endParaRPr lang="es-ES" b="1" dirty="0"/>
          </a:p>
        </p:txBody>
      </p:sp>
      <p:sp>
        <p:nvSpPr>
          <p:cNvPr id="24" name="4 Subtítulo"/>
          <p:cNvSpPr txBox="1">
            <a:spLocks/>
          </p:cNvSpPr>
          <p:nvPr/>
        </p:nvSpPr>
        <p:spPr>
          <a:xfrm>
            <a:off x="2627784" y="1772816"/>
            <a:ext cx="6264696" cy="4824536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r>
              <a:rPr lang="es-ES" b="1" dirty="0" smtClean="0"/>
              <a:t>Imprescindible</a:t>
            </a:r>
            <a:r>
              <a:rPr lang="es-ES" b="1" dirty="0" smtClean="0"/>
              <a:t>:</a:t>
            </a:r>
            <a:endParaRPr lang="es-ES" dirty="0" smtClean="0"/>
          </a:p>
          <a:p>
            <a:pPr fontAlgn="base"/>
            <a:r>
              <a:rPr lang="es-ES" sz="2900" b="1" dirty="0" smtClean="0">
                <a:solidFill>
                  <a:srgbClr val="FFFFFF"/>
                </a:solidFill>
              </a:rPr>
              <a:t>IMPRESCINDIBLE:</a:t>
            </a:r>
          </a:p>
          <a:p>
            <a:pPr fontAlgn="base"/>
            <a:r>
              <a:rPr lang="es-ES" sz="2900" b="1" dirty="0" smtClean="0">
                <a:solidFill>
                  <a:srgbClr val="FFFFFF"/>
                </a:solidFill>
              </a:rPr>
              <a:t>- Material </a:t>
            </a:r>
            <a:r>
              <a:rPr lang="es-ES" sz="2900" b="1" dirty="0" smtClean="0">
                <a:solidFill>
                  <a:srgbClr val="FFFFFF"/>
                </a:solidFill>
              </a:rPr>
              <a:t>sellado </a:t>
            </a:r>
            <a:r>
              <a:rPr lang="es-ES" sz="2900" b="1" dirty="0" smtClean="0">
                <a:solidFill>
                  <a:srgbClr val="FFFFFF"/>
                </a:solidFill>
              </a:rPr>
              <a:t>suficiente (limitado)</a:t>
            </a:r>
            <a:endParaRPr lang="es-ES" sz="2900" b="1" dirty="0" smtClean="0">
              <a:solidFill>
                <a:srgbClr val="FFFFFF"/>
              </a:solidFill>
            </a:endParaRPr>
          </a:p>
          <a:p>
            <a:pPr fontAlgn="base"/>
            <a:r>
              <a:rPr lang="es-ES" sz="2900" b="1" dirty="0" smtClean="0">
                <a:solidFill>
                  <a:srgbClr val="FFFFFF"/>
                </a:solidFill>
              </a:rPr>
              <a:t>- </a:t>
            </a:r>
            <a:r>
              <a:rPr lang="es-ES" sz="2900" b="1" dirty="0" smtClean="0">
                <a:solidFill>
                  <a:srgbClr val="FFFFFF"/>
                </a:solidFill>
              </a:rPr>
              <a:t>Tierras básicas;  construido</a:t>
            </a:r>
            <a:r>
              <a:rPr lang="es-ES" sz="2900" b="1" dirty="0" smtClean="0">
                <a:solidFill>
                  <a:srgbClr val="FFFFFF"/>
                </a:solidFill>
              </a:rPr>
              <a:t>: 20 </a:t>
            </a:r>
            <a:r>
              <a:rPr lang="es-ES" sz="2900" b="1" dirty="0" smtClean="0">
                <a:solidFill>
                  <a:srgbClr val="FFFFFF"/>
                </a:solidFill>
              </a:rPr>
              <a:t>de cada, limitado</a:t>
            </a:r>
            <a:r>
              <a:rPr lang="es-ES" sz="2900" b="1" dirty="0" smtClean="0">
                <a:solidFill>
                  <a:srgbClr val="FFFFFF"/>
                </a:solidFill>
              </a:rPr>
              <a:t>: </a:t>
            </a:r>
            <a:r>
              <a:rPr lang="es-ES" sz="2900" b="1" dirty="0" smtClean="0">
                <a:solidFill>
                  <a:srgbClr val="FFFFFF"/>
                </a:solidFill>
              </a:rPr>
              <a:t>6 de cada por jugador</a:t>
            </a:r>
            <a:endParaRPr lang="es-ES" sz="2900" b="1" dirty="0" smtClean="0">
              <a:solidFill>
                <a:srgbClr val="FFFFFF"/>
              </a:solidFill>
            </a:endParaRPr>
          </a:p>
          <a:p>
            <a:pPr fontAlgn="base"/>
            <a:r>
              <a:rPr lang="es-ES" sz="2900" b="1" dirty="0" smtClean="0">
                <a:solidFill>
                  <a:srgbClr val="FFFFFF"/>
                </a:solidFill>
              </a:rPr>
              <a:t>- </a:t>
            </a:r>
            <a:r>
              <a:rPr lang="es-ES" sz="2900" b="1" dirty="0" smtClean="0">
                <a:solidFill>
                  <a:srgbClr val="FFFFFF"/>
                </a:solidFill>
              </a:rPr>
              <a:t>Premios</a:t>
            </a:r>
          </a:p>
          <a:p>
            <a:pPr fontAlgn="base"/>
            <a:r>
              <a:rPr lang="es-ES" sz="2900" b="1" dirty="0" smtClean="0">
                <a:solidFill>
                  <a:srgbClr val="FFFFFF"/>
                </a:solidFill>
              </a:rPr>
              <a:t>- </a:t>
            </a:r>
            <a:r>
              <a:rPr lang="es-ES" sz="2900" b="1" dirty="0" smtClean="0">
                <a:solidFill>
                  <a:srgbClr val="FFFFFF"/>
                </a:solidFill>
              </a:rPr>
              <a:t>Impresora (con repuesto.)</a:t>
            </a:r>
            <a:endParaRPr lang="es-ES" sz="2900" b="1" dirty="0" smtClean="0">
              <a:solidFill>
                <a:srgbClr val="FFFFFF"/>
              </a:solidFill>
            </a:endParaRPr>
          </a:p>
          <a:p>
            <a:pPr fontAlgn="base"/>
            <a:r>
              <a:rPr lang="es-ES" sz="2900" b="1" dirty="0" smtClean="0">
                <a:solidFill>
                  <a:srgbClr val="FFFFFF"/>
                </a:solidFill>
              </a:rPr>
              <a:t>- </a:t>
            </a:r>
            <a:r>
              <a:rPr lang="es-ES" sz="2900" b="1" dirty="0" smtClean="0">
                <a:solidFill>
                  <a:srgbClr val="FFFFFF"/>
                </a:solidFill>
              </a:rPr>
              <a:t>Ordenador: WER actualizado, impresora instalada (ambos comprobados)</a:t>
            </a:r>
            <a:endParaRPr lang="es-ES" sz="2900" b="1" dirty="0" smtClean="0">
              <a:solidFill>
                <a:srgbClr val="FFFFFF"/>
              </a:solidFill>
            </a:endParaRPr>
          </a:p>
          <a:p>
            <a:pPr fontAlgn="base"/>
            <a:r>
              <a:rPr lang="es-ES" sz="2900" b="1" dirty="0" smtClean="0">
                <a:solidFill>
                  <a:srgbClr val="FFFFFF"/>
                </a:solidFill>
              </a:rPr>
              <a:t>- </a:t>
            </a:r>
            <a:r>
              <a:rPr lang="es-ES" sz="2900" b="1" dirty="0" smtClean="0">
                <a:solidFill>
                  <a:srgbClr val="FFFFFF"/>
                </a:solidFill>
              </a:rPr>
              <a:t>Folios </a:t>
            </a:r>
            <a:r>
              <a:rPr lang="es-ES" sz="2900" b="1" dirty="0" smtClean="0">
                <a:solidFill>
                  <a:srgbClr val="FFFFFF"/>
                </a:solidFill>
              </a:rPr>
              <a:t>(aprox. 500</a:t>
            </a:r>
            <a:r>
              <a:rPr lang="es-ES" sz="2900" b="1" dirty="0" smtClean="0">
                <a:solidFill>
                  <a:srgbClr val="FFFFFF"/>
                </a:solidFill>
              </a:rPr>
              <a:t>)</a:t>
            </a:r>
            <a:endParaRPr lang="es-ES" sz="2900" b="1" dirty="0" smtClean="0">
              <a:solidFill>
                <a:srgbClr val="FFFFFF"/>
              </a:solidFill>
            </a:endParaRPr>
          </a:p>
          <a:p>
            <a:pPr fontAlgn="base"/>
            <a:r>
              <a:rPr lang="es-ES" sz="2900" b="1" dirty="0" smtClean="0">
                <a:solidFill>
                  <a:srgbClr val="FFFFFF"/>
                </a:solidFill>
              </a:rPr>
              <a:t>- </a:t>
            </a:r>
            <a:r>
              <a:rPr lang="es-ES" sz="2900" b="1" dirty="0" smtClean="0">
                <a:solidFill>
                  <a:srgbClr val="FFFFFF"/>
                </a:solidFill>
              </a:rPr>
              <a:t>Celofán </a:t>
            </a:r>
            <a:r>
              <a:rPr lang="es-ES" sz="2900" b="1" dirty="0" smtClean="0">
                <a:solidFill>
                  <a:srgbClr val="FFFFFF"/>
                </a:solidFill>
              </a:rPr>
              <a:t>(al menos 2 rollos</a:t>
            </a:r>
            <a:r>
              <a:rPr lang="es-ES" sz="2900" b="1" dirty="0" smtClean="0">
                <a:solidFill>
                  <a:srgbClr val="FFFFFF"/>
                </a:solidFill>
              </a:rPr>
              <a:t>)</a:t>
            </a:r>
            <a:endParaRPr lang="es-ES" sz="2900" b="1" dirty="0" smtClean="0">
              <a:solidFill>
                <a:srgbClr val="FFFFFF"/>
              </a:solidFill>
            </a:endParaRPr>
          </a:p>
          <a:p>
            <a:pPr fontAlgn="base"/>
            <a:r>
              <a:rPr lang="es-ES" sz="2900" b="1" dirty="0" smtClean="0">
                <a:solidFill>
                  <a:srgbClr val="FFFFFF"/>
                </a:solidFill>
              </a:rPr>
              <a:t>- </a:t>
            </a:r>
            <a:r>
              <a:rPr lang="es-ES" sz="2900" b="1" dirty="0" smtClean="0">
                <a:solidFill>
                  <a:srgbClr val="FFFFFF"/>
                </a:solidFill>
              </a:rPr>
              <a:t>2 </a:t>
            </a:r>
            <a:r>
              <a:rPr lang="es-ES" sz="2900" b="1" dirty="0" smtClean="0">
                <a:solidFill>
                  <a:srgbClr val="FFFFFF"/>
                </a:solidFill>
              </a:rPr>
              <a:t>Tijeras grandes y/o </a:t>
            </a:r>
            <a:r>
              <a:rPr lang="es-ES" sz="2900" b="1" dirty="0" smtClean="0">
                <a:solidFill>
                  <a:srgbClr val="FFFFFF"/>
                </a:solidFill>
              </a:rPr>
              <a:t>guillotina</a:t>
            </a:r>
            <a:endParaRPr lang="es-ES" sz="2900" b="1" dirty="0" smtClean="0">
              <a:solidFill>
                <a:srgbClr val="FFFFFF"/>
              </a:solidFill>
            </a:endParaRPr>
          </a:p>
          <a:p>
            <a:pPr fontAlgn="base"/>
            <a:r>
              <a:rPr lang="es-ES" sz="2900" b="1" dirty="0" smtClean="0">
                <a:solidFill>
                  <a:srgbClr val="FFFFFF"/>
                </a:solidFill>
              </a:rPr>
              <a:t>- </a:t>
            </a:r>
            <a:r>
              <a:rPr lang="es-ES" sz="2900" b="1" dirty="0" err="1" smtClean="0">
                <a:solidFill>
                  <a:srgbClr val="FFFFFF"/>
                </a:solidFill>
              </a:rPr>
              <a:t>DCIs</a:t>
            </a:r>
            <a:r>
              <a:rPr lang="es-ES" sz="2900" b="1" dirty="0" smtClean="0">
                <a:solidFill>
                  <a:srgbClr val="FFFFFF"/>
                </a:solidFill>
              </a:rPr>
              <a:t> </a:t>
            </a:r>
            <a:r>
              <a:rPr lang="es-ES" sz="2900" b="1" dirty="0" smtClean="0">
                <a:solidFill>
                  <a:srgbClr val="FFFFFF"/>
                </a:solidFill>
              </a:rPr>
              <a:t>en </a:t>
            </a:r>
            <a:r>
              <a:rPr lang="es-ES" sz="2900" b="1" dirty="0" smtClean="0">
                <a:solidFill>
                  <a:srgbClr val="FFFFFF"/>
                </a:solidFill>
              </a:rPr>
              <a:t>blanco</a:t>
            </a:r>
            <a:endParaRPr lang="es-ES" sz="2900" b="1" dirty="0" smtClean="0">
              <a:solidFill>
                <a:srgbClr val="FFFFFF"/>
              </a:solidFill>
            </a:endParaRPr>
          </a:p>
          <a:p>
            <a:pPr fontAlgn="base"/>
            <a:r>
              <a:rPr lang="es-ES" sz="2900" b="1" dirty="0" smtClean="0">
                <a:solidFill>
                  <a:srgbClr val="FFFFFF"/>
                </a:solidFill>
              </a:rPr>
              <a:t>- </a:t>
            </a:r>
            <a:r>
              <a:rPr lang="es-ES" sz="2900" b="1" dirty="0" smtClean="0">
                <a:solidFill>
                  <a:srgbClr val="FFFFFF"/>
                </a:solidFill>
              </a:rPr>
              <a:t>Hojas </a:t>
            </a:r>
            <a:r>
              <a:rPr lang="es-ES" sz="2900" b="1" dirty="0" smtClean="0">
                <a:solidFill>
                  <a:srgbClr val="FFFFFF"/>
                </a:solidFill>
              </a:rPr>
              <a:t>impresas para </a:t>
            </a:r>
            <a:r>
              <a:rPr lang="es-ES" sz="2900" b="1" dirty="0" smtClean="0">
                <a:solidFill>
                  <a:srgbClr val="FFFFFF"/>
                </a:solidFill>
              </a:rPr>
              <a:t>registro (en limitado el idioma ha de coincidir)</a:t>
            </a:r>
            <a:endParaRPr lang="es-ES" sz="2900" b="1" dirty="0" smtClean="0">
              <a:solidFill>
                <a:srgbClr val="FFFFFF"/>
              </a:solidFill>
            </a:endParaRPr>
          </a:p>
          <a:p>
            <a:pPr fontAlgn="base"/>
            <a:r>
              <a:rPr lang="es-ES" sz="2900" b="1" dirty="0" smtClean="0">
                <a:solidFill>
                  <a:srgbClr val="FFFFFF"/>
                </a:solidFill>
              </a:rPr>
              <a:t>- </a:t>
            </a:r>
            <a:r>
              <a:rPr lang="es-ES" sz="2900" b="1" dirty="0" smtClean="0">
                <a:solidFill>
                  <a:srgbClr val="FFFFFF"/>
                </a:solidFill>
              </a:rPr>
              <a:t>Documentación </a:t>
            </a:r>
            <a:r>
              <a:rPr lang="es-ES" sz="2900" b="1" dirty="0" smtClean="0">
                <a:solidFill>
                  <a:srgbClr val="FFFFFF"/>
                </a:solidFill>
              </a:rPr>
              <a:t>de </a:t>
            </a:r>
            <a:r>
              <a:rPr lang="es-ES" sz="2900" b="1" dirty="0" err="1" smtClean="0">
                <a:solidFill>
                  <a:srgbClr val="FFFFFF"/>
                </a:solidFill>
              </a:rPr>
              <a:t>Wizards</a:t>
            </a:r>
            <a:r>
              <a:rPr lang="es-ES" sz="2900" b="1" dirty="0" smtClean="0">
                <a:solidFill>
                  <a:srgbClr val="FFFFFF"/>
                </a:solidFill>
              </a:rPr>
              <a:t> para el </a:t>
            </a:r>
            <a:r>
              <a:rPr lang="es-ES" sz="2900" b="1" dirty="0" smtClean="0">
                <a:solidFill>
                  <a:srgbClr val="FFFFFF"/>
                </a:solidFill>
              </a:rPr>
              <a:t>ganador</a:t>
            </a:r>
            <a:endParaRPr lang="es-ES" sz="2900" b="1" dirty="0" smtClean="0">
              <a:solidFill>
                <a:srgbClr val="FFFFFF"/>
              </a:solidFill>
            </a:endParaRPr>
          </a:p>
          <a:p>
            <a:pPr fontAlgn="base"/>
            <a:r>
              <a:rPr lang="es-ES" sz="2900" b="1" dirty="0" smtClean="0">
                <a:solidFill>
                  <a:srgbClr val="FFFFFF"/>
                </a:solidFill>
              </a:rPr>
              <a:t>- </a:t>
            </a:r>
            <a:r>
              <a:rPr lang="es-ES" sz="2900" b="1" dirty="0" smtClean="0">
                <a:solidFill>
                  <a:srgbClr val="FFFFFF"/>
                </a:solidFill>
              </a:rPr>
              <a:t>Números </a:t>
            </a:r>
            <a:r>
              <a:rPr lang="es-ES" sz="2900" b="1" dirty="0" smtClean="0">
                <a:solidFill>
                  <a:srgbClr val="FFFFFF"/>
                </a:solidFill>
              </a:rPr>
              <a:t>de </a:t>
            </a:r>
            <a:r>
              <a:rPr lang="es-ES" sz="2900" b="1" dirty="0" smtClean="0">
                <a:solidFill>
                  <a:srgbClr val="FFFFFF"/>
                </a:solidFill>
              </a:rPr>
              <a:t>mesa</a:t>
            </a:r>
            <a:endParaRPr lang="es-ES" sz="2900" b="1" dirty="0" smtClean="0">
              <a:solidFill>
                <a:srgbClr val="FFFFFF"/>
              </a:solidFill>
            </a:endParaRPr>
          </a:p>
          <a:p>
            <a:pPr fontAlgn="base"/>
            <a:r>
              <a:rPr lang="es-ES" sz="2900" b="1" dirty="0" smtClean="0">
                <a:solidFill>
                  <a:srgbClr val="FFFFFF"/>
                </a:solidFill>
              </a:rPr>
              <a:t>- 3-4 </a:t>
            </a:r>
            <a:r>
              <a:rPr lang="es-ES" sz="2900" b="1" dirty="0" smtClean="0">
                <a:solidFill>
                  <a:srgbClr val="FFFFFF"/>
                </a:solidFill>
              </a:rPr>
              <a:t>bolígrafos y rotulador permanente </a:t>
            </a:r>
            <a:r>
              <a:rPr lang="es-ES" sz="2900" b="1" dirty="0" smtClean="0">
                <a:solidFill>
                  <a:srgbClr val="FFFFFF"/>
                </a:solidFill>
              </a:rPr>
              <a:t>grueso</a:t>
            </a:r>
            <a:endParaRPr lang="es-ES" sz="2900" b="1" dirty="0" smtClean="0">
              <a:solidFill>
                <a:srgbClr val="FFFFFF"/>
              </a:solidFill>
            </a:endParaRPr>
          </a:p>
          <a:p>
            <a:pPr fontAlgn="base"/>
            <a:r>
              <a:rPr lang="es-ES" sz="2900" b="1" dirty="0" smtClean="0">
                <a:solidFill>
                  <a:srgbClr val="FFFFFF"/>
                </a:solidFill>
              </a:rPr>
              <a:t>- Regleta enchufes con alargadera</a:t>
            </a:r>
          </a:p>
          <a:p>
            <a:pPr fontAlgn="base"/>
            <a:r>
              <a:rPr lang="es-ES" sz="2900" b="1" dirty="0" smtClean="0">
                <a:solidFill>
                  <a:srgbClr val="FFFFFF"/>
                </a:solidFill>
              </a:rPr>
              <a:t>- Agua jueces</a:t>
            </a:r>
            <a:endParaRPr lang="es-ES" sz="2900" b="1" dirty="0" smtClean="0">
              <a:solidFill>
                <a:srgbClr val="FFFFFF"/>
              </a:solidFill>
            </a:endParaRPr>
          </a:p>
          <a:p>
            <a:r>
              <a:rPr lang="es-ES" sz="2900" b="1" dirty="0" smtClean="0">
                <a:solidFill>
                  <a:srgbClr val="FFFFFF"/>
                </a:solidFill>
              </a:rPr>
              <a:t/>
            </a:r>
            <a:br>
              <a:rPr lang="es-ES" sz="2900" b="1" dirty="0" smtClean="0">
                <a:solidFill>
                  <a:srgbClr val="FFFFFF"/>
                </a:solidFill>
              </a:rPr>
            </a:br>
            <a:r>
              <a:rPr lang="es-ES" sz="2900" b="1" dirty="0" smtClean="0">
                <a:solidFill>
                  <a:srgbClr val="FFFFFF"/>
                </a:solidFill>
              </a:rPr>
              <a:t>MUY RECOMENDABLE:</a:t>
            </a:r>
            <a:endParaRPr lang="es-ES" sz="2900" b="1" dirty="0" smtClean="0">
              <a:solidFill>
                <a:srgbClr val="FFFFFF"/>
              </a:solidFill>
            </a:endParaRPr>
          </a:p>
          <a:p>
            <a:pPr fontAlgn="base"/>
            <a:r>
              <a:rPr lang="es-ES" sz="2900" b="1" dirty="0" smtClean="0">
                <a:solidFill>
                  <a:srgbClr val="FFFFFF"/>
                </a:solidFill>
              </a:rPr>
              <a:t>- </a:t>
            </a:r>
            <a:r>
              <a:rPr lang="es-ES" sz="2900" b="1" dirty="0" smtClean="0">
                <a:solidFill>
                  <a:srgbClr val="FFFFFF"/>
                </a:solidFill>
              </a:rPr>
              <a:t>Conexión </a:t>
            </a:r>
            <a:r>
              <a:rPr lang="es-ES" sz="2900" b="1" dirty="0" smtClean="0">
                <a:solidFill>
                  <a:srgbClr val="FFFFFF"/>
                </a:solidFill>
              </a:rPr>
              <a:t>a </a:t>
            </a:r>
            <a:r>
              <a:rPr lang="es-ES" sz="2900" b="1" dirty="0" smtClean="0">
                <a:solidFill>
                  <a:srgbClr val="FFFFFF"/>
                </a:solidFill>
              </a:rPr>
              <a:t>internet</a:t>
            </a:r>
            <a:endParaRPr lang="es-ES" sz="2900" b="1" dirty="0" smtClean="0">
              <a:solidFill>
                <a:srgbClr val="FFFFFF"/>
              </a:solidFill>
            </a:endParaRPr>
          </a:p>
          <a:p>
            <a:pPr fontAlgn="base"/>
            <a:r>
              <a:rPr lang="es-ES" sz="2900" b="1" dirty="0" smtClean="0">
                <a:solidFill>
                  <a:srgbClr val="FFFFFF"/>
                </a:solidFill>
              </a:rPr>
              <a:t>- </a:t>
            </a:r>
            <a:r>
              <a:rPr lang="es-ES" sz="2900" b="1" dirty="0" smtClean="0">
                <a:solidFill>
                  <a:srgbClr val="FFFFFF"/>
                </a:solidFill>
              </a:rPr>
              <a:t>Fundas</a:t>
            </a:r>
            <a:endParaRPr lang="es-ES" sz="2900" b="1" dirty="0" smtClean="0">
              <a:solidFill>
                <a:srgbClr val="FFFFFF"/>
              </a:solidFill>
            </a:endParaRPr>
          </a:p>
          <a:p>
            <a:pPr fontAlgn="base"/>
            <a:r>
              <a:rPr lang="es-ES" sz="2900" b="1" dirty="0" smtClean="0">
                <a:solidFill>
                  <a:srgbClr val="FFFFFF"/>
                </a:solidFill>
              </a:rPr>
              <a:t>- </a:t>
            </a:r>
            <a:r>
              <a:rPr lang="es-ES" sz="2900" b="1" dirty="0" smtClean="0">
                <a:solidFill>
                  <a:srgbClr val="FFFFFF"/>
                </a:solidFill>
              </a:rPr>
              <a:t>Accesorios </a:t>
            </a:r>
            <a:r>
              <a:rPr lang="es-ES" sz="2900" b="1" dirty="0" smtClean="0">
                <a:solidFill>
                  <a:srgbClr val="FFFFFF"/>
                </a:solidFill>
              </a:rPr>
              <a:t>de juego (</a:t>
            </a:r>
            <a:r>
              <a:rPr lang="es-ES" sz="2900" b="1" dirty="0" err="1" smtClean="0">
                <a:solidFill>
                  <a:srgbClr val="FFFFFF"/>
                </a:solidFill>
              </a:rPr>
              <a:t>checklist</a:t>
            </a:r>
            <a:r>
              <a:rPr lang="es-ES" sz="2900" b="1" dirty="0" smtClean="0">
                <a:solidFill>
                  <a:srgbClr val="FFFFFF"/>
                </a:solidFill>
              </a:rPr>
              <a:t> de cartas de doble cara, dados, contadores) y bolígrafos (en venta para jugadores</a:t>
            </a:r>
            <a:r>
              <a:rPr lang="es-ES" sz="2900" b="1" dirty="0" smtClean="0">
                <a:solidFill>
                  <a:srgbClr val="FFFFFF"/>
                </a:solidFill>
              </a:rPr>
              <a:t>)</a:t>
            </a:r>
            <a:endParaRPr lang="es-ES" sz="2900" b="1" dirty="0" smtClean="0">
              <a:solidFill>
                <a:srgbClr val="FFFFFF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es-ES" sz="29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FF"/>
                </a:solidFill>
              </a:rPr>
              <a:t> 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FF"/>
                </a:solidFill>
              </a:rPr>
              <a:t> </a:t>
            </a:r>
            <a:endParaRPr lang="es-ES" dirty="0"/>
          </a:p>
        </p:txBody>
      </p:sp>
      <p:pic>
        <p:nvPicPr>
          <p:cNvPr id="1032" name="Picture 8" descr="D:\Documentos\magic\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4184" y="4482360"/>
            <a:ext cx="432048" cy="432048"/>
          </a:xfrm>
          <a:prstGeom prst="rect">
            <a:avLst/>
          </a:prstGeom>
          <a:noFill/>
        </p:spPr>
      </p:pic>
      <p:pic>
        <p:nvPicPr>
          <p:cNvPr id="1033" name="Picture 9" descr="D:\Documentos\magic\magic judge logo cop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451689" y="1057998"/>
            <a:ext cx="2564053" cy="1224136"/>
          </a:xfrm>
          <a:prstGeom prst="rect">
            <a:avLst/>
          </a:prstGeom>
          <a:noFill/>
        </p:spPr>
      </p:pic>
      <p:pic>
        <p:nvPicPr>
          <p:cNvPr id="1037" name="Picture 13" descr="D:\Documentos\magic\blu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356992"/>
            <a:ext cx="1440160" cy="1440160"/>
          </a:xfrm>
          <a:prstGeom prst="rect">
            <a:avLst/>
          </a:prstGeom>
          <a:noFill/>
        </p:spPr>
      </p:pic>
      <p:pic>
        <p:nvPicPr>
          <p:cNvPr id="1038" name="Picture 14" descr="D:\Documentos\magic\gre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686" y="5733256"/>
            <a:ext cx="432048" cy="432048"/>
          </a:xfrm>
          <a:prstGeom prst="rect">
            <a:avLst/>
          </a:prstGeom>
          <a:noFill/>
        </p:spPr>
      </p:pic>
      <p:pic>
        <p:nvPicPr>
          <p:cNvPr id="1039" name="Picture 15" descr="D:\Documentos\magic\blac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5676" y="4825229"/>
            <a:ext cx="720080" cy="720080"/>
          </a:xfrm>
          <a:prstGeom prst="rect">
            <a:avLst/>
          </a:prstGeom>
          <a:noFill/>
        </p:spPr>
      </p:pic>
      <p:pic>
        <p:nvPicPr>
          <p:cNvPr id="1040" name="Picture 16" descr="D:\Documentos\magic\re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9512" y="5389260"/>
            <a:ext cx="432048" cy="432048"/>
          </a:xfrm>
          <a:prstGeom prst="rect">
            <a:avLst/>
          </a:prstGeom>
          <a:noFill/>
        </p:spPr>
      </p:pic>
      <p:sp>
        <p:nvSpPr>
          <p:cNvPr id="14" name="3 Título"/>
          <p:cNvSpPr txBox="1">
            <a:spLocks/>
          </p:cNvSpPr>
          <p:nvPr/>
        </p:nvSpPr>
        <p:spPr>
          <a:xfrm>
            <a:off x="2051720" y="692696"/>
            <a:ext cx="5256584" cy="72008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sng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3.- </a:t>
            </a:r>
            <a:r>
              <a:rPr kumimoji="0" lang="es-ES" sz="2400" b="1" i="0" u="sng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Torneo</a:t>
            </a:r>
            <a:endParaRPr kumimoji="0" lang="es-ES" sz="24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Calligraphy" pitchFamily="66" charset="0"/>
              <a:ea typeface="+mj-ea"/>
              <a:cs typeface="+mj-cs"/>
            </a:endParaRPr>
          </a:p>
        </p:txBody>
      </p:sp>
      <p:sp>
        <p:nvSpPr>
          <p:cNvPr id="16" name="4 Subtítulo"/>
          <p:cNvSpPr txBox="1">
            <a:spLocks/>
          </p:cNvSpPr>
          <p:nvPr/>
        </p:nvSpPr>
        <p:spPr>
          <a:xfrm>
            <a:off x="2627784" y="1700808"/>
            <a:ext cx="6120680" cy="49411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lang="es-ES" b="1" dirty="0" smtClean="0">
                <a:solidFill>
                  <a:srgbClr val="FFFFFF"/>
                </a:solidFill>
              </a:rPr>
              <a:t> </a:t>
            </a:r>
            <a:r>
              <a:rPr lang="es-ES" b="1" dirty="0" smtClean="0">
                <a:solidFill>
                  <a:srgbClr val="FFFFFF"/>
                </a:solidFill>
              </a:rPr>
              <a:t>Comunicarse con el TO, está ahí para ayudar (aire acondicionado, baños, papeleras, material)</a:t>
            </a: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Ser proactivo (“se va a acabar…”)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es-ES" b="1" baseline="0" dirty="0" smtClean="0">
              <a:solidFill>
                <a:srgbClr val="FFFFFF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Comentar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 TO nuestros planes</a:t>
            </a: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En caso de DQ, antes explicar al TO que está pasando y que va a pasar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es-ES" b="1" dirty="0" smtClean="0">
              <a:solidFill>
                <a:srgbClr val="FFFFFF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Lo mismo ante otros problemas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es-ES" b="1" dirty="0" smtClean="0">
              <a:solidFill>
                <a:srgbClr val="FFFFFF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Dar soluciones y ayuda al TO, no problemas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D:\Documentos\magic\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4184" y="4482360"/>
            <a:ext cx="432048" cy="432048"/>
          </a:xfrm>
          <a:prstGeom prst="rect">
            <a:avLst/>
          </a:prstGeom>
          <a:noFill/>
        </p:spPr>
      </p:pic>
      <p:pic>
        <p:nvPicPr>
          <p:cNvPr id="1033" name="Picture 9" descr="D:\Documentos\magic\magic judge logo cop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451689" y="1057998"/>
            <a:ext cx="2564053" cy="1224136"/>
          </a:xfrm>
          <a:prstGeom prst="rect">
            <a:avLst/>
          </a:prstGeom>
          <a:noFill/>
        </p:spPr>
      </p:pic>
      <p:pic>
        <p:nvPicPr>
          <p:cNvPr id="1037" name="Picture 13" descr="D:\Documentos\magic\blu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356992"/>
            <a:ext cx="1440160" cy="1440160"/>
          </a:xfrm>
          <a:prstGeom prst="rect">
            <a:avLst/>
          </a:prstGeom>
          <a:noFill/>
        </p:spPr>
      </p:pic>
      <p:pic>
        <p:nvPicPr>
          <p:cNvPr id="1038" name="Picture 14" descr="D:\Documentos\magic\gre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686" y="5733256"/>
            <a:ext cx="432048" cy="432048"/>
          </a:xfrm>
          <a:prstGeom prst="rect">
            <a:avLst/>
          </a:prstGeom>
          <a:noFill/>
        </p:spPr>
      </p:pic>
      <p:pic>
        <p:nvPicPr>
          <p:cNvPr id="1039" name="Picture 15" descr="D:\Documentos\magic\blac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5676" y="4825229"/>
            <a:ext cx="720080" cy="720080"/>
          </a:xfrm>
          <a:prstGeom prst="rect">
            <a:avLst/>
          </a:prstGeom>
          <a:noFill/>
        </p:spPr>
      </p:pic>
      <p:pic>
        <p:nvPicPr>
          <p:cNvPr id="1040" name="Picture 16" descr="D:\Documentos\magic\re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9512" y="5389260"/>
            <a:ext cx="432048" cy="432048"/>
          </a:xfrm>
          <a:prstGeom prst="rect">
            <a:avLst/>
          </a:prstGeom>
          <a:noFill/>
        </p:spPr>
      </p:pic>
      <p:sp>
        <p:nvSpPr>
          <p:cNvPr id="11" name="10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17" name="3 Título"/>
          <p:cNvSpPr txBox="1">
            <a:spLocks/>
          </p:cNvSpPr>
          <p:nvPr/>
        </p:nvSpPr>
        <p:spPr>
          <a:xfrm>
            <a:off x="2051720" y="1124744"/>
            <a:ext cx="4501008" cy="72008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600" b="1" i="0" u="sng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4.- </a:t>
            </a:r>
            <a:r>
              <a:rPr kumimoji="0" lang="es-ES" sz="2600" b="1" i="0" u="sng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Post-torneo</a:t>
            </a:r>
            <a:endParaRPr kumimoji="0" lang="es-ES" sz="26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Calligraphy" pitchFamily="66" charset="0"/>
              <a:ea typeface="+mj-ea"/>
              <a:cs typeface="+mj-cs"/>
            </a:endParaRPr>
          </a:p>
        </p:txBody>
      </p:sp>
      <p:sp>
        <p:nvSpPr>
          <p:cNvPr id="14" name="4 Subtítulo"/>
          <p:cNvSpPr txBox="1">
            <a:spLocks/>
          </p:cNvSpPr>
          <p:nvPr/>
        </p:nvSpPr>
        <p:spPr>
          <a:xfrm>
            <a:off x="2771800" y="2276872"/>
            <a:ext cx="5544616" cy="34563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Ayudar a cargar </a:t>
            </a:r>
            <a:r>
              <a:rPr lang="es-ES" b="1" dirty="0" smtClean="0">
                <a:solidFill>
                  <a:srgbClr val="FFFFFF"/>
                </a:solidFill>
              </a:rPr>
              <a:t>el evento (conservar copia del torneo)</a:t>
            </a: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Ayudar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 la documentación para el ganador</a:t>
            </a: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s-ES" sz="1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Ayuda en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problemas con el WER (</a:t>
            </a:r>
            <a:r>
              <a:rPr kumimoji="0" lang="es-ES" sz="1800" b="1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bdd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local </a:t>
            </a:r>
            <a:r>
              <a:rPr kumimoji="0" lang="es-ES" sz="1800" b="1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players</a:t>
            </a:r>
            <a:r>
              <a:rPr kumimoji="0" lang="es-ES" sz="1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FF"/>
                </a:solidFill>
              </a:rPr>
              <a:t> </a:t>
            </a: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411760" y="2060848"/>
            <a:ext cx="6172200" cy="3738010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rgbClr val="FFFFFF"/>
                </a:solidFill>
              </a:rPr>
              <a:t>- </a:t>
            </a:r>
            <a:r>
              <a:rPr lang="es-ES" dirty="0" smtClean="0">
                <a:solidFill>
                  <a:srgbClr val="FFFFFF"/>
                </a:solidFill>
              </a:rPr>
              <a:t>Pausa para comer muy larga</a:t>
            </a:r>
            <a:endParaRPr lang="es-ES" dirty="0" smtClean="0">
              <a:solidFill>
                <a:srgbClr val="FFFFFF"/>
              </a:solidFill>
            </a:endParaRPr>
          </a:p>
          <a:p>
            <a:endParaRPr lang="es-ES" dirty="0" smtClean="0"/>
          </a:p>
          <a:p>
            <a:r>
              <a:rPr lang="es-ES" dirty="0" smtClean="0">
                <a:solidFill>
                  <a:srgbClr val="FFFFFF"/>
                </a:solidFill>
              </a:rPr>
              <a:t>- </a:t>
            </a:r>
            <a:r>
              <a:rPr lang="es-ES" dirty="0" smtClean="0">
                <a:solidFill>
                  <a:srgbClr val="FFFFFF"/>
                </a:solidFill>
              </a:rPr>
              <a:t>Hora de inscripciones + hora de inicio de torneo </a:t>
            </a:r>
            <a:endParaRPr lang="es-ES" dirty="0" smtClean="0">
              <a:solidFill>
                <a:srgbClr val="FFFFFF"/>
              </a:solidFill>
            </a:endParaRP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</a:t>
            </a:r>
            <a:r>
              <a:rPr lang="es-ES" dirty="0" smtClean="0">
                <a:solidFill>
                  <a:srgbClr val="FFFFFF"/>
                </a:solidFill>
              </a:rPr>
              <a:t>Malentendidos por la comunicación -&gt; presencial o teléfono</a:t>
            </a:r>
            <a:endParaRPr lang="es-ES" dirty="0" smtClean="0">
              <a:solidFill>
                <a:srgbClr val="FFFFFF"/>
              </a:solidFill>
            </a:endParaRP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El TO no quier</a:t>
            </a:r>
            <a:r>
              <a:rPr lang="es-ES" dirty="0" smtClean="0">
                <a:solidFill>
                  <a:srgbClr val="FFFFFF"/>
                </a:solidFill>
              </a:rPr>
              <a:t>e a algunos jueces // algunos jueces no quieren al TO</a:t>
            </a:r>
          </a:p>
          <a:p>
            <a:endParaRPr lang="es-ES" dirty="0" smtClean="0">
              <a:solidFill>
                <a:srgbClr val="FFFFFF"/>
              </a:solidFill>
            </a:endParaRPr>
          </a:p>
          <a:p>
            <a:r>
              <a:rPr lang="es-ES" dirty="0" smtClean="0">
                <a:solidFill>
                  <a:srgbClr val="FFFFFF"/>
                </a:solidFill>
              </a:rPr>
              <a:t>- El TO no sabe algún procedimiento o hace algo ilegal</a:t>
            </a:r>
            <a:endParaRPr lang="es-ES" dirty="0"/>
          </a:p>
        </p:txBody>
      </p:sp>
      <p:pic>
        <p:nvPicPr>
          <p:cNvPr id="1032" name="Picture 8" descr="D:\Documentos\magic\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4184" y="4482360"/>
            <a:ext cx="432048" cy="432048"/>
          </a:xfrm>
          <a:prstGeom prst="rect">
            <a:avLst/>
          </a:prstGeom>
          <a:noFill/>
        </p:spPr>
      </p:pic>
      <p:pic>
        <p:nvPicPr>
          <p:cNvPr id="1033" name="Picture 9" descr="D:\Documentos\magic\magic judge logo cop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451689" y="1057998"/>
            <a:ext cx="2564053" cy="1224136"/>
          </a:xfrm>
          <a:prstGeom prst="rect">
            <a:avLst/>
          </a:prstGeom>
          <a:noFill/>
        </p:spPr>
      </p:pic>
      <p:pic>
        <p:nvPicPr>
          <p:cNvPr id="1037" name="Picture 13" descr="D:\Documentos\magic\blu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356992"/>
            <a:ext cx="1440160" cy="1440160"/>
          </a:xfrm>
          <a:prstGeom prst="rect">
            <a:avLst/>
          </a:prstGeom>
          <a:noFill/>
        </p:spPr>
      </p:pic>
      <p:pic>
        <p:nvPicPr>
          <p:cNvPr id="1038" name="Picture 14" descr="D:\Documentos\magic\gre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686" y="5733256"/>
            <a:ext cx="432048" cy="432048"/>
          </a:xfrm>
          <a:prstGeom prst="rect">
            <a:avLst/>
          </a:prstGeom>
          <a:noFill/>
        </p:spPr>
      </p:pic>
      <p:pic>
        <p:nvPicPr>
          <p:cNvPr id="1039" name="Picture 15" descr="D:\Documentos\magic\blac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5676" y="4825229"/>
            <a:ext cx="720080" cy="720080"/>
          </a:xfrm>
          <a:prstGeom prst="rect">
            <a:avLst/>
          </a:prstGeom>
          <a:noFill/>
        </p:spPr>
      </p:pic>
      <p:pic>
        <p:nvPicPr>
          <p:cNvPr id="1040" name="Picture 16" descr="D:\Documentos\magic\re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9512" y="5389260"/>
            <a:ext cx="432048" cy="432048"/>
          </a:xfrm>
          <a:prstGeom prst="rect">
            <a:avLst/>
          </a:prstGeom>
          <a:noFill/>
        </p:spPr>
      </p:pic>
      <p:sp>
        <p:nvSpPr>
          <p:cNvPr id="14" name="3 Título"/>
          <p:cNvSpPr txBox="1">
            <a:spLocks/>
          </p:cNvSpPr>
          <p:nvPr/>
        </p:nvSpPr>
        <p:spPr>
          <a:xfrm>
            <a:off x="2159224" y="836712"/>
            <a:ext cx="6984776" cy="72008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600" b="1" u="sng" cap="small" noProof="0" dirty="0" smtClean="0">
                <a:solidFill>
                  <a:srgbClr val="FFFFFF"/>
                </a:solidFill>
                <a:latin typeface="Lucida Calligraphy" pitchFamily="66" charset="0"/>
                <a:ea typeface="+mj-ea"/>
                <a:cs typeface="+mj-cs"/>
              </a:rPr>
              <a:t>5</a:t>
            </a:r>
            <a:r>
              <a:rPr kumimoji="0" lang="es-ES" sz="2600" b="1" i="0" u="sng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.-</a:t>
            </a:r>
            <a:r>
              <a:rPr kumimoji="0" lang="es-ES" sz="2600" b="1" i="0" u="sng" strike="noStrike" kern="1200" cap="small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Calligraphy" pitchFamily="66" charset="0"/>
                <a:ea typeface="+mj-ea"/>
                <a:cs typeface="+mj-cs"/>
              </a:rPr>
              <a:t> Situaciones típicas</a:t>
            </a:r>
            <a:endParaRPr kumimoji="0" lang="es-ES" sz="26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Calligraphy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Personalizado 1">
      <a:dk1>
        <a:sysClr val="windowText" lastClr="000000"/>
      </a:dk1>
      <a:lt1>
        <a:srgbClr val="000000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242</TotalTime>
  <Words>559</Words>
  <Application>Microsoft Office PowerPoint</Application>
  <PresentationFormat>Presentación en pantalla (4:3)</PresentationFormat>
  <Paragraphs>127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Mirador</vt:lpstr>
      <vt:lpstr>CÓMO SOLUCIONAR DISCREPANCIAS CON UN TO</vt:lpstr>
      <vt:lpstr>ÍNDICE</vt:lpstr>
      <vt:lpstr>1.- Primer contacto</vt:lpstr>
      <vt:lpstr>1.- Primer contacto</vt:lpstr>
      <vt:lpstr> </vt:lpstr>
      <vt:lpstr> </vt:lpstr>
      <vt:lpstr> </vt:lpstr>
      <vt:lpstr>Diapositiva 8</vt:lpstr>
      <vt:lpstr> </vt:lpstr>
      <vt:lpstr> gracias por vuestra atención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32</cp:revision>
  <dcterms:created xsi:type="dcterms:W3CDTF">2014-05-15T20:12:32Z</dcterms:created>
  <dcterms:modified xsi:type="dcterms:W3CDTF">2015-04-12T11:36:15Z</dcterms:modified>
</cp:coreProperties>
</file>