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7" r:id="rId2"/>
    <p:sldId id="256" r:id="rId3"/>
    <p:sldId id="258" r:id="rId4"/>
    <p:sldId id="264" r:id="rId5"/>
    <p:sldId id="259" r:id="rId6"/>
    <p:sldId id="267" r:id="rId7"/>
    <p:sldId id="260" r:id="rId8"/>
    <p:sldId id="262" r:id="rId9"/>
    <p:sldId id="263" r:id="rId10"/>
    <p:sldId id="266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8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A7E4C-51E1-4D09-8253-C241C1636C2F}" type="datetimeFigureOut">
              <a:rPr lang="es-ES" smtClean="0"/>
              <a:pPr/>
              <a:t>12/04/2015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1FD5E-6618-414F-8DC1-10922B50435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4</a:t>
            </a:fld>
            <a:endParaRPr lang="es-E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6</a:t>
            </a:fld>
            <a:endParaRPr lang="es-E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8</a:t>
            </a:fld>
            <a:endParaRPr lang="es-E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1FD5E-6618-414F-8DC1-10922B504352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F044850-0BE2-420B-80FE-6CBA14F6359D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DDF02-6163-4376-8E6B-0B2B02BD2EE5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C119A-475F-4898-82DA-138FF052DFB4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2EDB390-507A-4209-A8BC-8D0D6F38E24C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3791885-FFA0-4EC4-866E-52EAE64482BC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ED024-6147-4288-BECA-3662447BA280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B81B7-CA27-4B2B-9737-5749C5E682F1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A91676-FECC-4E38-9B64-478196D95BAB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74E5A-55E8-4676-BF1D-83CE64E1138A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1</a:t>
            </a: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2CF2945-4C61-4650-97EC-0E9462066492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10B07CC-8B69-4756-B92C-2E05BC3F2C00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s-ES" smtClean="0"/>
              <a:t>1</a:t>
            </a:r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0DC6E9-9411-486E-9C87-A9385EE0DA4B}" type="datetime1">
              <a:rPr lang="es-ES" smtClean="0"/>
              <a:pPr/>
              <a:t>12/04/2015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1</a:t>
            </a:r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E6F9973-B08A-445B-83F3-718A2C016FC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411760" y="1844824"/>
            <a:ext cx="6172200" cy="2520280"/>
          </a:xfrm>
        </p:spPr>
        <p:txBody>
          <a:bodyPr>
            <a:noAutofit/>
          </a:bodyPr>
          <a:lstStyle/>
          <a:p>
            <a:pPr algn="ctr"/>
            <a:r>
              <a:rPr lang="es-ES" sz="4800" dirty="0" smtClean="0">
                <a:solidFill>
                  <a:srgbClr val="FFFFFF"/>
                </a:solidFill>
              </a:rPr>
              <a:t>CÓMO SOLUCIONAR DISCREPANCIAS CON UN TO</a:t>
            </a:r>
            <a:endParaRPr lang="es-ES" sz="4800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286000" y="5733256"/>
            <a:ext cx="6172200" cy="641666"/>
          </a:xfrm>
        </p:spPr>
        <p:txBody>
          <a:bodyPr/>
          <a:lstStyle/>
          <a:p>
            <a:pPr algn="r"/>
            <a:r>
              <a:rPr lang="es-ES" dirty="0" smtClean="0">
                <a:solidFill>
                  <a:srgbClr val="FFFFFF"/>
                </a:solidFill>
              </a:rPr>
              <a:t> Jorge </a:t>
            </a:r>
            <a:r>
              <a:rPr lang="es-ES" dirty="0" err="1" smtClean="0">
                <a:solidFill>
                  <a:srgbClr val="FFFFFF"/>
                </a:solidFill>
              </a:rPr>
              <a:t>Requesens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67744" y="2204864"/>
            <a:ext cx="3168352" cy="2088232"/>
          </a:xfrm>
        </p:spPr>
        <p:txBody>
          <a:bodyPr>
            <a:normAutofit/>
          </a:bodyPr>
          <a:lstStyle/>
          <a:p>
            <a:pPr algn="ctr"/>
            <a:r>
              <a:rPr lang="es-ES" dirty="0" smtClean="0">
                <a:solidFill>
                  <a:srgbClr val="FFFFFF"/>
                </a:solidFill>
              </a:rPr>
              <a:t> gracias por vuestra atención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123728" y="4005064"/>
            <a:ext cx="6172200" cy="1371600"/>
          </a:xfrm>
        </p:spPr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1979712" y="692696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400" b="1" u="sng" cap="small" dirty="0">
                <a:solidFill>
                  <a:srgbClr val="FFFFFF"/>
                </a:solidFill>
                <a:latin typeface="Lucida Calligraphy" pitchFamily="66" charset="0"/>
                <a:ea typeface="+mj-ea"/>
                <a:cs typeface="+mj-cs"/>
              </a:rPr>
              <a:t>6</a:t>
            </a:r>
            <a:r>
              <a:rPr kumimoji="0" lang="es-ES" sz="24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.- Preguntas</a:t>
            </a:r>
            <a:r>
              <a:rPr kumimoji="0" lang="es-ES" sz="2400" b="1" i="0" u="sng" strike="noStrike" kern="1200" cap="small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y </a:t>
            </a:r>
            <a:r>
              <a:rPr kumimoji="0" lang="es-ES" sz="2400" b="1" i="0" u="sng" strike="noStrike" kern="1200" cap="small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feedback</a:t>
            </a:r>
            <a:endParaRPr kumimoji="0" lang="es-ES" sz="24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pic>
        <p:nvPicPr>
          <p:cNvPr id="2050" name="Picture 2" descr="Coalition Victory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rot="831039">
            <a:off x="5324172" y="1850881"/>
            <a:ext cx="2971800" cy="4238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267744" y="260648"/>
            <a:ext cx="6172200" cy="936104"/>
          </a:xfrm>
        </p:spPr>
        <p:txBody>
          <a:bodyPr/>
          <a:lstStyle/>
          <a:p>
            <a:pPr algn="ctr"/>
            <a:r>
              <a:rPr lang="es-ES" u="sng" dirty="0" smtClean="0">
                <a:solidFill>
                  <a:srgbClr val="FFFFFF"/>
                </a:solidFill>
              </a:rPr>
              <a:t>ÍNDICE</a:t>
            </a:r>
            <a:endParaRPr lang="es-ES" u="sng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627784" y="1844824"/>
            <a:ext cx="5976664" cy="4530098"/>
          </a:xfrm>
        </p:spPr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1.- </a:t>
            </a:r>
            <a:r>
              <a:rPr lang="es-ES" dirty="0" smtClean="0">
                <a:solidFill>
                  <a:srgbClr val="FFFFFF"/>
                </a:solidFill>
              </a:rPr>
              <a:t>Primer contacto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2.- </a:t>
            </a:r>
            <a:r>
              <a:rPr lang="es-ES" dirty="0" smtClean="0">
                <a:solidFill>
                  <a:srgbClr val="FFFFFF"/>
                </a:solidFill>
              </a:rPr>
              <a:t>Pre-torneo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3.- </a:t>
            </a:r>
            <a:r>
              <a:rPr lang="es-ES" dirty="0" smtClean="0">
                <a:solidFill>
                  <a:srgbClr val="FFFFFF"/>
                </a:solidFill>
              </a:rPr>
              <a:t>Torneo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4.- </a:t>
            </a:r>
            <a:r>
              <a:rPr lang="es-ES" dirty="0" smtClean="0">
                <a:solidFill>
                  <a:srgbClr val="FFFFFF"/>
                </a:solidFill>
              </a:rPr>
              <a:t>Post-torneo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5.- </a:t>
            </a:r>
            <a:r>
              <a:rPr lang="es-ES" dirty="0" smtClean="0">
                <a:solidFill>
                  <a:srgbClr val="FFFFFF"/>
                </a:solidFill>
              </a:rPr>
              <a:t>Situaciones típicas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6.- Preguntas y </a:t>
            </a:r>
            <a:r>
              <a:rPr lang="es-ES" dirty="0" err="1" smtClean="0">
                <a:solidFill>
                  <a:srgbClr val="FFFFFF"/>
                </a:solidFill>
              </a:rPr>
              <a:t>feedback</a:t>
            </a: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59224" y="836712"/>
            <a:ext cx="6984776" cy="720080"/>
          </a:xfrm>
        </p:spPr>
        <p:txBody>
          <a:bodyPr>
            <a:noAutofit/>
          </a:bodyPr>
          <a:lstStyle/>
          <a:p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1.- </a:t>
            </a:r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Primer contacto</a:t>
            </a:r>
            <a:endParaRPr lang="es-ES" sz="2600" dirty="0">
              <a:solidFill>
                <a:srgbClr val="FFFFFF"/>
              </a:solidFill>
              <a:latin typeface="Lucida Calligraphy" pitchFamily="66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771800" y="2708920"/>
            <a:ext cx="5832648" cy="3456384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El TO va a tener dudas</a:t>
            </a: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El TO puede entender mal algo -&gt; asegurarse</a:t>
            </a: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Ser paciente</a:t>
            </a: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Explicar las cosas de distintas maneras</a:t>
            </a: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No cerrarse, el TO puede tener buenas ideas</a:t>
            </a: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No discutir en cosas irrelevantes</a:t>
            </a: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No dar al TO la sensación de querer hacer su trabajo</a:t>
            </a: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Mostrarse como una ayuda y un instrumento de soluciones</a:t>
            </a: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2483768" y="2132856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FFFF"/>
                </a:solidFill>
              </a:rPr>
              <a:t>A) </a:t>
            </a:r>
            <a:r>
              <a:rPr lang="es-ES" b="1" dirty="0" smtClean="0">
                <a:solidFill>
                  <a:srgbClr val="FFFFFF"/>
                </a:solidFill>
              </a:rPr>
              <a:t>Torneo nuevo para el TO:</a:t>
            </a:r>
            <a:endParaRPr lang="es-E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2159224" y="836712"/>
            <a:ext cx="6984776" cy="720080"/>
          </a:xfrm>
        </p:spPr>
        <p:txBody>
          <a:bodyPr>
            <a:noAutofit/>
          </a:bodyPr>
          <a:lstStyle/>
          <a:p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1.- </a:t>
            </a:r>
            <a:r>
              <a:rPr lang="es-ES" sz="2600" u="sng" dirty="0" smtClean="0">
                <a:solidFill>
                  <a:srgbClr val="FFFFFF"/>
                </a:solidFill>
                <a:latin typeface="Lucida Calligraphy" pitchFamily="66" charset="0"/>
              </a:rPr>
              <a:t>Primer contacto</a:t>
            </a:r>
            <a:endParaRPr lang="es-ES" sz="2600" dirty="0">
              <a:solidFill>
                <a:srgbClr val="FFFFFF"/>
              </a:solidFill>
              <a:latin typeface="Lucida Calligraphy" pitchFamily="66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843808" y="2636912"/>
            <a:ext cx="5976664" cy="396044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El TO puede tener otra forma de trabajar distinta (otros jueces)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Mostrarse receptivo; el TO puede tener requisitos o ciertas expectativas</a:t>
            </a:r>
          </a:p>
          <a:p>
            <a:pPr>
              <a:buFontTx/>
              <a:buChar char="-"/>
            </a:pP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No tratar al TO como si fuese su primera vez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Comunicación clara y por escrito (email)</a:t>
            </a:r>
          </a:p>
          <a:p>
            <a:pPr>
              <a:buFontTx/>
              <a:buChar char="-"/>
            </a:pPr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Juez: profesional, ayuda y soluciona</a:t>
            </a:r>
          </a:p>
          <a:p>
            <a:endParaRPr lang="es-ES" dirty="0" smtClean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2483768" y="1988840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solidFill>
                  <a:srgbClr val="FFFFFF"/>
                </a:solidFill>
              </a:rPr>
              <a:t>B) </a:t>
            </a:r>
            <a:r>
              <a:rPr lang="es-ES" b="1" dirty="0" smtClean="0">
                <a:solidFill>
                  <a:srgbClr val="FFFFFF"/>
                </a:solidFill>
              </a:rPr>
              <a:t>Torneo familiar para el TO:</a:t>
            </a:r>
            <a:endParaRPr lang="es-ES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275856" y="2276872"/>
            <a:ext cx="5112568" cy="3024336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2159224" y="836712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1" u="sng" cap="small" dirty="0">
                <a:solidFill>
                  <a:srgbClr val="FFFFFF"/>
                </a:solidFill>
                <a:latin typeface="Lucida Calligraphy" pitchFamily="66" charset="0"/>
                <a:ea typeface="+mj-ea"/>
                <a:cs typeface="+mj-cs"/>
              </a:rPr>
              <a:t>2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.- 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Pre-torneo</a:t>
            </a:r>
            <a:endParaRPr kumimoji="0" lang="es-ES" sz="2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843808" y="28529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Atención</a:t>
            </a:r>
          </a:p>
          <a:p>
            <a:pPr algn="ctr"/>
            <a:r>
              <a:rPr lang="es-ES" b="1" dirty="0" smtClean="0"/>
              <a:t>(presentación)</a:t>
            </a:r>
            <a:endParaRPr lang="es-ES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843808" y="45811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Deseo</a:t>
            </a:r>
          </a:p>
          <a:p>
            <a:pPr algn="ctr"/>
            <a:r>
              <a:rPr lang="es-ES" b="1" dirty="0" smtClean="0"/>
              <a:t>(objeciones)</a:t>
            </a:r>
            <a:endParaRPr lang="es-ES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868144" y="45811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Acción</a:t>
            </a:r>
          </a:p>
          <a:p>
            <a:pPr algn="ctr"/>
            <a:r>
              <a:rPr lang="es-ES" b="1" dirty="0" smtClean="0"/>
              <a:t>(cierre)</a:t>
            </a:r>
            <a:endParaRPr lang="es-ES" b="1" dirty="0"/>
          </a:p>
        </p:txBody>
      </p:sp>
      <p:sp>
        <p:nvSpPr>
          <p:cNvPr id="24" name="4 Subtítulo"/>
          <p:cNvSpPr txBox="1">
            <a:spLocks/>
          </p:cNvSpPr>
          <p:nvPr/>
        </p:nvSpPr>
        <p:spPr>
          <a:xfrm>
            <a:off x="2627784" y="1772816"/>
            <a:ext cx="5976664" cy="43924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El HJ suele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negociar las condiciones del equipo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Consejos no invasivos al 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Focalizarse en lo importante para el evento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Tamaño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 la sala, </a:t>
            </a:r>
            <a:r>
              <a:rPr kumimoji="0" lang="es-ES" sz="1800" b="1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máx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jugadores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Preinscripciones y jugadores pagados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Comunicación escrita (email)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Aclaraciones en persona o por voz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3275856" y="2276872"/>
            <a:ext cx="5112568" cy="3024336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2159224" y="836712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1" u="sng" cap="small" dirty="0">
                <a:solidFill>
                  <a:srgbClr val="FFFFFF"/>
                </a:solidFill>
                <a:latin typeface="Lucida Calligraphy" pitchFamily="66" charset="0"/>
                <a:ea typeface="+mj-ea"/>
                <a:cs typeface="+mj-cs"/>
              </a:rPr>
              <a:t>2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.- 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Pre-torneo</a:t>
            </a:r>
            <a:endParaRPr kumimoji="0" lang="es-ES" sz="2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2843808" y="285293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Atención</a:t>
            </a:r>
          </a:p>
          <a:p>
            <a:pPr algn="ctr"/>
            <a:r>
              <a:rPr lang="es-ES" b="1" dirty="0" smtClean="0"/>
              <a:t>(presentación)</a:t>
            </a:r>
            <a:endParaRPr lang="es-ES" b="1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843808" y="45811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Deseo</a:t>
            </a:r>
          </a:p>
          <a:p>
            <a:pPr algn="ctr"/>
            <a:r>
              <a:rPr lang="es-ES" b="1" dirty="0" smtClean="0"/>
              <a:t>(objeciones)</a:t>
            </a:r>
            <a:endParaRPr lang="es-ES" b="1" dirty="0"/>
          </a:p>
        </p:txBody>
      </p:sp>
      <p:sp>
        <p:nvSpPr>
          <p:cNvPr id="23" name="22 CuadroTexto"/>
          <p:cNvSpPr txBox="1"/>
          <p:nvPr/>
        </p:nvSpPr>
        <p:spPr>
          <a:xfrm>
            <a:off x="5868144" y="4581128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Acción</a:t>
            </a:r>
          </a:p>
          <a:p>
            <a:pPr algn="ctr"/>
            <a:r>
              <a:rPr lang="es-ES" b="1" dirty="0" smtClean="0"/>
              <a:t>(cierre)</a:t>
            </a:r>
            <a:endParaRPr lang="es-ES" b="1" dirty="0"/>
          </a:p>
        </p:txBody>
      </p:sp>
      <p:sp>
        <p:nvSpPr>
          <p:cNvPr id="24" name="4 Subtítulo"/>
          <p:cNvSpPr txBox="1">
            <a:spLocks/>
          </p:cNvSpPr>
          <p:nvPr/>
        </p:nvSpPr>
        <p:spPr>
          <a:xfrm>
            <a:off x="2627784" y="1772816"/>
            <a:ext cx="6264696" cy="4824536"/>
          </a:xfrm>
          <a:prstGeom prst="rect">
            <a:avLst/>
          </a:prstGeom>
        </p:spPr>
        <p:txBody>
          <a:bodyPr vert="horz">
            <a:normAutofit fontScale="47500" lnSpcReduction="20000"/>
          </a:bodyPr>
          <a:lstStyle/>
          <a:p>
            <a:r>
              <a:rPr lang="es-ES" b="1" dirty="0" smtClean="0"/>
              <a:t>Imprescindible</a:t>
            </a:r>
            <a:r>
              <a:rPr lang="es-ES" b="1" dirty="0" smtClean="0"/>
              <a:t>:</a:t>
            </a:r>
            <a:endParaRPr lang="es-ES" dirty="0" smtClean="0"/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IMPRESCINDIBLE:</a:t>
            </a: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Material </a:t>
            </a:r>
            <a:r>
              <a:rPr lang="es-ES" sz="2900" b="1" dirty="0" smtClean="0">
                <a:solidFill>
                  <a:srgbClr val="FFFFFF"/>
                </a:solidFill>
              </a:rPr>
              <a:t>sellado </a:t>
            </a:r>
            <a:r>
              <a:rPr lang="es-ES" sz="2900" b="1" dirty="0" smtClean="0">
                <a:solidFill>
                  <a:srgbClr val="FFFFFF"/>
                </a:solidFill>
              </a:rPr>
              <a:t>suficiente (limitado)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Tierras básicas;  construido</a:t>
            </a:r>
            <a:r>
              <a:rPr lang="es-ES" sz="2900" b="1" dirty="0" smtClean="0">
                <a:solidFill>
                  <a:srgbClr val="FFFFFF"/>
                </a:solidFill>
              </a:rPr>
              <a:t>: 20 </a:t>
            </a:r>
            <a:r>
              <a:rPr lang="es-ES" sz="2900" b="1" dirty="0" smtClean="0">
                <a:solidFill>
                  <a:srgbClr val="FFFFFF"/>
                </a:solidFill>
              </a:rPr>
              <a:t>de cada, limitado</a:t>
            </a:r>
            <a:r>
              <a:rPr lang="es-ES" sz="2900" b="1" dirty="0" smtClean="0">
                <a:solidFill>
                  <a:srgbClr val="FFFFFF"/>
                </a:solidFill>
              </a:rPr>
              <a:t>: </a:t>
            </a:r>
            <a:r>
              <a:rPr lang="es-ES" sz="2900" b="1" dirty="0" smtClean="0">
                <a:solidFill>
                  <a:srgbClr val="FFFFFF"/>
                </a:solidFill>
              </a:rPr>
              <a:t>6 de cada por jugador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Premios</a:t>
            </a: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Impresora (con repuesto.)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Ordenador: WER actualizado, impresora instalada (ambos comprobados)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Folios </a:t>
            </a:r>
            <a:r>
              <a:rPr lang="es-ES" sz="2900" b="1" dirty="0" smtClean="0">
                <a:solidFill>
                  <a:srgbClr val="FFFFFF"/>
                </a:solidFill>
              </a:rPr>
              <a:t>(aprox. 500</a:t>
            </a:r>
            <a:r>
              <a:rPr lang="es-ES" sz="2900" b="1" dirty="0" smtClean="0">
                <a:solidFill>
                  <a:srgbClr val="FFFFFF"/>
                </a:solidFill>
              </a:rPr>
              <a:t>)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Celofán </a:t>
            </a:r>
            <a:r>
              <a:rPr lang="es-ES" sz="2900" b="1" dirty="0" smtClean="0">
                <a:solidFill>
                  <a:srgbClr val="FFFFFF"/>
                </a:solidFill>
              </a:rPr>
              <a:t>(al menos 2 rollos</a:t>
            </a:r>
            <a:r>
              <a:rPr lang="es-ES" sz="2900" b="1" dirty="0" smtClean="0">
                <a:solidFill>
                  <a:srgbClr val="FFFFFF"/>
                </a:solidFill>
              </a:rPr>
              <a:t>)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2 </a:t>
            </a:r>
            <a:r>
              <a:rPr lang="es-ES" sz="2900" b="1" dirty="0" smtClean="0">
                <a:solidFill>
                  <a:srgbClr val="FFFFFF"/>
                </a:solidFill>
              </a:rPr>
              <a:t>Tijeras grandes y/o </a:t>
            </a:r>
            <a:r>
              <a:rPr lang="es-ES" sz="2900" b="1" dirty="0" smtClean="0">
                <a:solidFill>
                  <a:srgbClr val="FFFFFF"/>
                </a:solidFill>
              </a:rPr>
              <a:t>guillotina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err="1" smtClean="0">
                <a:solidFill>
                  <a:srgbClr val="FFFFFF"/>
                </a:solidFill>
              </a:rPr>
              <a:t>DCIs</a:t>
            </a:r>
            <a:r>
              <a:rPr lang="es-ES" sz="2900" b="1" dirty="0" smtClean="0">
                <a:solidFill>
                  <a:srgbClr val="FFFFFF"/>
                </a:solidFill>
              </a:rPr>
              <a:t> </a:t>
            </a:r>
            <a:r>
              <a:rPr lang="es-ES" sz="2900" b="1" dirty="0" smtClean="0">
                <a:solidFill>
                  <a:srgbClr val="FFFFFF"/>
                </a:solidFill>
              </a:rPr>
              <a:t>en </a:t>
            </a:r>
            <a:r>
              <a:rPr lang="es-ES" sz="2900" b="1" dirty="0" smtClean="0">
                <a:solidFill>
                  <a:srgbClr val="FFFFFF"/>
                </a:solidFill>
              </a:rPr>
              <a:t>blanco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Hojas </a:t>
            </a:r>
            <a:r>
              <a:rPr lang="es-ES" sz="2900" b="1" dirty="0" smtClean="0">
                <a:solidFill>
                  <a:srgbClr val="FFFFFF"/>
                </a:solidFill>
              </a:rPr>
              <a:t>impresas para </a:t>
            </a:r>
            <a:r>
              <a:rPr lang="es-ES" sz="2900" b="1" dirty="0" smtClean="0">
                <a:solidFill>
                  <a:srgbClr val="FFFFFF"/>
                </a:solidFill>
              </a:rPr>
              <a:t>registro (en limitado el idioma ha de coincidir)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Documentación </a:t>
            </a:r>
            <a:r>
              <a:rPr lang="es-ES" sz="2900" b="1" dirty="0" smtClean="0">
                <a:solidFill>
                  <a:srgbClr val="FFFFFF"/>
                </a:solidFill>
              </a:rPr>
              <a:t>de </a:t>
            </a:r>
            <a:r>
              <a:rPr lang="es-ES" sz="2900" b="1" dirty="0" err="1" smtClean="0">
                <a:solidFill>
                  <a:srgbClr val="FFFFFF"/>
                </a:solidFill>
              </a:rPr>
              <a:t>Wizards</a:t>
            </a:r>
            <a:r>
              <a:rPr lang="es-ES" sz="2900" b="1" dirty="0" smtClean="0">
                <a:solidFill>
                  <a:srgbClr val="FFFFFF"/>
                </a:solidFill>
              </a:rPr>
              <a:t> para el </a:t>
            </a:r>
            <a:r>
              <a:rPr lang="es-ES" sz="2900" b="1" dirty="0" smtClean="0">
                <a:solidFill>
                  <a:srgbClr val="FFFFFF"/>
                </a:solidFill>
              </a:rPr>
              <a:t>ganador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Números </a:t>
            </a:r>
            <a:r>
              <a:rPr lang="es-ES" sz="2900" b="1" dirty="0" smtClean="0">
                <a:solidFill>
                  <a:srgbClr val="FFFFFF"/>
                </a:solidFill>
              </a:rPr>
              <a:t>de </a:t>
            </a:r>
            <a:r>
              <a:rPr lang="es-ES" sz="2900" b="1" dirty="0" smtClean="0">
                <a:solidFill>
                  <a:srgbClr val="FFFFFF"/>
                </a:solidFill>
              </a:rPr>
              <a:t>mesa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- 3-4 </a:t>
            </a:r>
            <a:r>
              <a:rPr lang="es-ES" sz="2900" b="1" dirty="0" smtClean="0">
                <a:solidFill>
                  <a:srgbClr val="FFFFFF"/>
                </a:solidFill>
              </a:rPr>
              <a:t>bolígrafos y rotulador permanente </a:t>
            </a:r>
            <a:r>
              <a:rPr lang="es-ES" sz="2900" b="1" dirty="0" smtClean="0">
                <a:solidFill>
                  <a:srgbClr val="FFFFFF"/>
                </a:solidFill>
              </a:rPr>
              <a:t>grueso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Regleta enchufes con alargadera</a:t>
            </a: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Agua jueces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r>
              <a:rPr lang="es-ES" sz="2900" b="1" dirty="0" smtClean="0">
                <a:solidFill>
                  <a:srgbClr val="FFFFFF"/>
                </a:solidFill>
              </a:rPr>
              <a:t/>
            </a:r>
            <a:br>
              <a:rPr lang="es-ES" sz="2900" b="1" dirty="0" smtClean="0">
                <a:solidFill>
                  <a:srgbClr val="FFFFFF"/>
                </a:solidFill>
              </a:rPr>
            </a:br>
            <a:r>
              <a:rPr lang="es-ES" sz="2900" b="1" dirty="0" smtClean="0">
                <a:solidFill>
                  <a:srgbClr val="FFFFFF"/>
                </a:solidFill>
              </a:rPr>
              <a:t>MUY RECOMENDABLE: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Conexión </a:t>
            </a:r>
            <a:r>
              <a:rPr lang="es-ES" sz="2900" b="1" dirty="0" smtClean="0">
                <a:solidFill>
                  <a:srgbClr val="FFFFFF"/>
                </a:solidFill>
              </a:rPr>
              <a:t>a </a:t>
            </a:r>
            <a:r>
              <a:rPr lang="es-ES" sz="2900" b="1" dirty="0" smtClean="0">
                <a:solidFill>
                  <a:srgbClr val="FFFFFF"/>
                </a:solidFill>
              </a:rPr>
              <a:t>internet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Fundas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fontAlgn="base"/>
            <a:r>
              <a:rPr lang="es-ES" sz="2900" b="1" dirty="0" smtClean="0">
                <a:solidFill>
                  <a:srgbClr val="FFFFFF"/>
                </a:solidFill>
              </a:rPr>
              <a:t>- </a:t>
            </a:r>
            <a:r>
              <a:rPr lang="es-ES" sz="2900" b="1" dirty="0" smtClean="0">
                <a:solidFill>
                  <a:srgbClr val="FFFFFF"/>
                </a:solidFill>
              </a:rPr>
              <a:t>Accesorios </a:t>
            </a:r>
            <a:r>
              <a:rPr lang="es-ES" sz="2900" b="1" dirty="0" smtClean="0">
                <a:solidFill>
                  <a:srgbClr val="FFFFFF"/>
                </a:solidFill>
              </a:rPr>
              <a:t>de juego (</a:t>
            </a:r>
            <a:r>
              <a:rPr lang="es-ES" sz="2900" b="1" dirty="0" err="1" smtClean="0">
                <a:solidFill>
                  <a:srgbClr val="FFFFFF"/>
                </a:solidFill>
              </a:rPr>
              <a:t>checklist</a:t>
            </a:r>
            <a:r>
              <a:rPr lang="es-ES" sz="2900" b="1" dirty="0" smtClean="0">
                <a:solidFill>
                  <a:srgbClr val="FFFFFF"/>
                </a:solidFill>
              </a:rPr>
              <a:t> de cartas de doble cara, dados, contadores) y bolígrafos (en venta para jugadores</a:t>
            </a:r>
            <a:r>
              <a:rPr lang="es-ES" sz="2900" b="1" dirty="0" smtClean="0">
                <a:solidFill>
                  <a:srgbClr val="FFFFFF"/>
                </a:solidFill>
              </a:rPr>
              <a:t>)</a:t>
            </a:r>
            <a:endParaRPr lang="es-ES" sz="2900" b="1" dirty="0" smtClean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lang="es-ES" sz="29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2051720" y="692696"/>
            <a:ext cx="5256584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3.- </a:t>
            </a:r>
            <a:r>
              <a:rPr kumimoji="0" lang="es-ES" sz="24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Torneo</a:t>
            </a:r>
            <a:endParaRPr kumimoji="0" lang="es-ES" sz="24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16" name="4 Subtítulo"/>
          <p:cNvSpPr txBox="1">
            <a:spLocks/>
          </p:cNvSpPr>
          <p:nvPr/>
        </p:nvSpPr>
        <p:spPr>
          <a:xfrm>
            <a:off x="2627784" y="1700808"/>
            <a:ext cx="6120680" cy="49411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lang="es-ES" b="1" dirty="0" smtClean="0">
                <a:solidFill>
                  <a:srgbClr val="FFFFFF"/>
                </a:solidFill>
              </a:rPr>
              <a:t> </a:t>
            </a:r>
            <a:r>
              <a:rPr lang="es-ES" b="1" dirty="0" smtClean="0">
                <a:solidFill>
                  <a:srgbClr val="FFFFFF"/>
                </a:solidFill>
              </a:rPr>
              <a:t>Comunicarse con el TO, está ahí para ayudar (aire acondicionado, baños, papeleras, material)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Ser proactivo (“se va a acabar…”)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b="1" baseline="0" dirty="0" smtClean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Comentar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al TO nuestros planes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En caso de DQ, antes explicar al TO que está pasando y que va a pasar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b="1" dirty="0" smtClean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Lo mismo ante otros problemas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s-ES" b="1" dirty="0" smtClean="0">
              <a:solidFill>
                <a:srgbClr val="FFFFFF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Dar soluciones y ayuda al TO, no problemas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1" name="10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17" name="3 Título"/>
          <p:cNvSpPr txBox="1">
            <a:spLocks/>
          </p:cNvSpPr>
          <p:nvPr/>
        </p:nvSpPr>
        <p:spPr>
          <a:xfrm>
            <a:off x="2051720" y="1124744"/>
            <a:ext cx="4501008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4.- 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Post-torneo</a:t>
            </a:r>
            <a:endParaRPr kumimoji="0" lang="es-ES" sz="2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  <p:sp>
        <p:nvSpPr>
          <p:cNvPr id="14" name="4 Subtítulo"/>
          <p:cNvSpPr txBox="1">
            <a:spLocks/>
          </p:cNvSpPr>
          <p:nvPr/>
        </p:nvSpPr>
        <p:spPr>
          <a:xfrm>
            <a:off x="2771800" y="2276872"/>
            <a:ext cx="5544616" cy="345638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>
              <a:spcBef>
                <a:spcPts val="600"/>
              </a:spcBef>
              <a:buClr>
                <a:schemeClr val="accent1"/>
              </a:buClr>
              <a:buSzPct val="70000"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Ayudar a cargar </a:t>
            </a:r>
            <a:r>
              <a:rPr lang="es-ES" b="1" dirty="0" smtClean="0">
                <a:solidFill>
                  <a:srgbClr val="FFFFFF"/>
                </a:solidFill>
              </a:rPr>
              <a:t>el evento (conservar copia del torneo)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Ayudar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con la documentación para el ganador</a:t>
            </a: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es-ES" sz="1800" b="1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 Ayuda en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problemas con el WER (</a:t>
            </a:r>
            <a:r>
              <a:rPr kumimoji="0" lang="es-ES" sz="1800" b="1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bdd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local </a:t>
            </a:r>
            <a:r>
              <a:rPr kumimoji="0" lang="es-ES" sz="1800" b="1" i="0" u="none" strike="noStrike" kern="1200" cap="none" spc="0" normalizeH="0" noProof="0" dirty="0" err="1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players</a:t>
            </a:r>
            <a:r>
              <a:rPr kumimoji="0" lang="es-ES" sz="1800" b="1" i="0" u="none" strike="noStrike" kern="1200" cap="none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solidFill>
                  <a:srgbClr val="FFFFFF"/>
                </a:solidFill>
              </a:rPr>
              <a:t> </a:t>
            </a:r>
            <a:endParaRPr lang="es-ES" dirty="0">
              <a:solidFill>
                <a:srgbClr val="FFFFFF"/>
              </a:solidFill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2411760" y="2060848"/>
            <a:ext cx="6172200" cy="3738010"/>
          </a:xfrm>
        </p:spPr>
        <p:txBody>
          <a:bodyPr>
            <a:normAutofit lnSpcReduction="10000"/>
          </a:bodyPr>
          <a:lstStyle/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Pausa para comer muy larga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/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Hora de inscripciones + hora de inicio de torneo 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</a:t>
            </a:r>
            <a:r>
              <a:rPr lang="es-ES" dirty="0" smtClean="0">
                <a:solidFill>
                  <a:srgbClr val="FFFFFF"/>
                </a:solidFill>
              </a:rPr>
              <a:t>Malentendidos por la comunicación -&gt; presencial o teléfono</a:t>
            </a:r>
            <a:endParaRPr lang="es-ES" dirty="0" smtClean="0">
              <a:solidFill>
                <a:srgbClr val="FFFFFF"/>
              </a:solidFill>
            </a:endParaRP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El TO no quier</a:t>
            </a:r>
            <a:r>
              <a:rPr lang="es-ES" dirty="0" smtClean="0">
                <a:solidFill>
                  <a:srgbClr val="FFFFFF"/>
                </a:solidFill>
              </a:rPr>
              <a:t>e a algunos jueces // algunos jueces no quieren al TO</a:t>
            </a:r>
          </a:p>
          <a:p>
            <a:endParaRPr lang="es-ES" dirty="0" smtClean="0">
              <a:solidFill>
                <a:srgbClr val="FFFFFF"/>
              </a:solidFill>
            </a:endParaRPr>
          </a:p>
          <a:p>
            <a:r>
              <a:rPr lang="es-ES" dirty="0" smtClean="0">
                <a:solidFill>
                  <a:srgbClr val="FFFFFF"/>
                </a:solidFill>
              </a:rPr>
              <a:t>- El TO no sabe algún procedimiento o hace algo ilegal</a:t>
            </a:r>
            <a:endParaRPr lang="es-ES" dirty="0"/>
          </a:p>
        </p:txBody>
      </p:sp>
      <p:pic>
        <p:nvPicPr>
          <p:cNvPr id="1032" name="Picture 8" descr="D:\Documentos\magic\whit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4184" y="4482360"/>
            <a:ext cx="432048" cy="432048"/>
          </a:xfrm>
          <a:prstGeom prst="rect">
            <a:avLst/>
          </a:prstGeom>
          <a:noFill/>
        </p:spPr>
      </p:pic>
      <p:pic>
        <p:nvPicPr>
          <p:cNvPr id="1033" name="Picture 9" descr="D:\Documentos\magic\magic judge logo copi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451689" y="1057998"/>
            <a:ext cx="2564053" cy="1224136"/>
          </a:xfrm>
          <a:prstGeom prst="rect">
            <a:avLst/>
          </a:prstGeom>
          <a:noFill/>
        </p:spPr>
      </p:pic>
      <p:pic>
        <p:nvPicPr>
          <p:cNvPr id="1037" name="Picture 13" descr="D:\Documentos\magic\blu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552" y="3356992"/>
            <a:ext cx="1440160" cy="1440160"/>
          </a:xfrm>
          <a:prstGeom prst="rect">
            <a:avLst/>
          </a:prstGeom>
          <a:noFill/>
        </p:spPr>
      </p:pic>
      <p:pic>
        <p:nvPicPr>
          <p:cNvPr id="1038" name="Picture 14" descr="D:\Documentos\magic\green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55686" y="5733256"/>
            <a:ext cx="432048" cy="432048"/>
          </a:xfrm>
          <a:prstGeom prst="rect">
            <a:avLst/>
          </a:prstGeom>
          <a:noFill/>
        </p:spPr>
      </p:pic>
      <p:pic>
        <p:nvPicPr>
          <p:cNvPr id="1039" name="Picture 15" descr="D:\Documentos\magic\black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75676" y="4825229"/>
            <a:ext cx="720080" cy="720080"/>
          </a:xfrm>
          <a:prstGeom prst="rect">
            <a:avLst/>
          </a:prstGeom>
          <a:noFill/>
        </p:spPr>
      </p:pic>
      <p:pic>
        <p:nvPicPr>
          <p:cNvPr id="1040" name="Picture 16" descr="D:\Documentos\magic\red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939512" y="5389260"/>
            <a:ext cx="432048" cy="432048"/>
          </a:xfrm>
          <a:prstGeom prst="rect">
            <a:avLst/>
          </a:prstGeom>
          <a:noFill/>
        </p:spPr>
      </p:pic>
      <p:sp>
        <p:nvSpPr>
          <p:cNvPr id="14" name="3 Título"/>
          <p:cNvSpPr txBox="1">
            <a:spLocks/>
          </p:cNvSpPr>
          <p:nvPr/>
        </p:nvSpPr>
        <p:spPr>
          <a:xfrm>
            <a:off x="2159224" y="836712"/>
            <a:ext cx="6984776" cy="720080"/>
          </a:xfrm>
          <a:prstGeom prst="rect">
            <a:avLst/>
          </a:prstGeom>
        </p:spPr>
        <p:txBody>
          <a:bodyPr vert="horz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600" b="1" u="sng" cap="small" noProof="0" dirty="0" smtClean="0">
                <a:solidFill>
                  <a:srgbClr val="FFFFFF"/>
                </a:solidFill>
                <a:latin typeface="Lucida Calligraphy" pitchFamily="66" charset="0"/>
                <a:ea typeface="+mj-ea"/>
                <a:cs typeface="+mj-cs"/>
              </a:rPr>
              <a:t>5</a:t>
            </a:r>
            <a:r>
              <a:rPr kumimoji="0" lang="es-ES" sz="2600" b="1" i="0" u="sng" strike="noStrike" kern="1200" cap="sm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.-</a:t>
            </a:r>
            <a:r>
              <a:rPr kumimoji="0" lang="es-ES" sz="2600" b="1" i="0" u="sng" strike="noStrike" kern="1200" cap="small" spc="0" normalizeH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Calligraphy" pitchFamily="66" charset="0"/>
                <a:ea typeface="+mj-ea"/>
                <a:cs typeface="+mj-cs"/>
              </a:rPr>
              <a:t> Situaciones típicas</a:t>
            </a:r>
            <a:endParaRPr kumimoji="0" lang="es-ES" sz="2600" b="1" i="0" u="none" strike="noStrike" kern="1200" cap="small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Calligraphy" pitchFamily="66" charset="0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Personalizado 1">
      <a:dk1>
        <a:sysClr val="windowText" lastClr="000000"/>
      </a:dk1>
      <a:lt1>
        <a:srgbClr val="000000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242</TotalTime>
  <Words>559</Words>
  <Application>Microsoft Office PowerPoint</Application>
  <PresentationFormat>Presentación en pantalla (4:3)</PresentationFormat>
  <Paragraphs>127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Mirador</vt:lpstr>
      <vt:lpstr>CÓMO SOLUCIONAR DISCREPANCIAS CON UN TO</vt:lpstr>
      <vt:lpstr>ÍNDICE</vt:lpstr>
      <vt:lpstr>1.- Primer contacto</vt:lpstr>
      <vt:lpstr>1.- Primer contacto</vt:lpstr>
      <vt:lpstr> </vt:lpstr>
      <vt:lpstr> </vt:lpstr>
      <vt:lpstr> </vt:lpstr>
      <vt:lpstr>Diapositiva 8</vt:lpstr>
      <vt:lpstr> </vt:lpstr>
      <vt:lpstr> gracias por vuestra atención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Usuario</cp:lastModifiedBy>
  <cp:revision>32</cp:revision>
  <dcterms:created xsi:type="dcterms:W3CDTF">2014-05-15T20:12:32Z</dcterms:created>
  <dcterms:modified xsi:type="dcterms:W3CDTF">2015-04-12T11:36:15Z</dcterms:modified>
</cp:coreProperties>
</file>